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51" r:id="rId2"/>
    <p:sldMasterId id="2147483653" r:id="rId3"/>
  </p:sldMasterIdLst>
  <p:notesMasterIdLst>
    <p:notesMasterId r:id="rId37"/>
  </p:notesMasterIdLst>
  <p:handoutMasterIdLst>
    <p:handoutMasterId r:id="rId38"/>
  </p:handoutMasterIdLst>
  <p:sldIdLst>
    <p:sldId id="300" r:id="rId4"/>
    <p:sldId id="421" r:id="rId5"/>
    <p:sldId id="411" r:id="rId6"/>
    <p:sldId id="302" r:id="rId7"/>
    <p:sldId id="303" r:id="rId8"/>
    <p:sldId id="412" r:id="rId9"/>
    <p:sldId id="307" r:id="rId10"/>
    <p:sldId id="283" r:id="rId11"/>
    <p:sldId id="309" r:id="rId12"/>
    <p:sldId id="413" r:id="rId13"/>
    <p:sldId id="417" r:id="rId14"/>
    <p:sldId id="312" r:id="rId15"/>
    <p:sldId id="313" r:id="rId16"/>
    <p:sldId id="415" r:id="rId17"/>
    <p:sldId id="357" r:id="rId18"/>
    <p:sldId id="359" r:id="rId19"/>
    <p:sldId id="372" r:id="rId20"/>
    <p:sldId id="373" r:id="rId21"/>
    <p:sldId id="360" r:id="rId22"/>
    <p:sldId id="362" r:id="rId23"/>
    <p:sldId id="371" r:id="rId24"/>
    <p:sldId id="363" r:id="rId25"/>
    <p:sldId id="416" r:id="rId26"/>
    <p:sldId id="365" r:id="rId27"/>
    <p:sldId id="366" r:id="rId28"/>
    <p:sldId id="361" r:id="rId29"/>
    <p:sldId id="368" r:id="rId30"/>
    <p:sldId id="367" r:id="rId31"/>
    <p:sldId id="369" r:id="rId32"/>
    <p:sldId id="418" r:id="rId33"/>
    <p:sldId id="419" r:id="rId34"/>
    <p:sldId id="420" r:id="rId35"/>
    <p:sldId id="317" r:id="rId36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AEB8"/>
    <a:srgbClr val="F2A40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94" autoAdjust="0"/>
    <p:restoredTop sz="94628" autoAdjust="0"/>
  </p:normalViewPr>
  <p:slideViewPr>
    <p:cSldViewPr>
      <p:cViewPr varScale="1">
        <p:scale>
          <a:sx n="93" d="100"/>
          <a:sy n="93" d="100"/>
        </p:scale>
        <p:origin x="942" y="78"/>
      </p:cViewPr>
      <p:guideLst>
        <p:guide orient="horz" pos="139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28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Downloads\Danh-m&#7909;c-b&#7843;ng-bi&#7875;u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Downloads\Danh-m&#7909;c-b&#7843;ng-bi&#7875;u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Downloads\Danh-m&#7909;c-b&#7843;ng-bi&#7875;u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Downloads\Danh-m&#7909;c-b&#7843;ng-bi&#7875;u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Downloads\Danh-m&#7909;c-b&#7843;ng-bi&#7875;u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Downloads\Danh-m&#7909;c-b&#7843;ng-bi&#7875;u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'100 ko hạn chế'!$A$4:$B$4</c:f>
              <c:strCache>
                <c:ptCount val="2"/>
                <c:pt idx="0">
                  <c:v>Tiền xử lý</c:v>
                </c:pt>
                <c:pt idx="1">
                  <c:v>Đúng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'100 ko hạn chế'!$C$2:$D$3</c:f>
              <c:multiLvlStrCache>
                <c:ptCount val="2"/>
                <c:lvl>
                  <c:pt idx="0">
                    <c:v>Đúng</c:v>
                  </c:pt>
                  <c:pt idx="1">
                    <c:v>Sai</c:v>
                  </c:pt>
                </c:lvl>
                <c:lvl>
                  <c:pt idx="0">
                    <c:v>Nhận dạng</c:v>
                  </c:pt>
                </c:lvl>
              </c:multiLvlStrCache>
            </c:multiLvlStrRef>
          </c:cat>
          <c:val>
            <c:numRef>
              <c:f>'100 ko hạn chế'!$C$4:$D$4</c:f>
              <c:numCache>
                <c:formatCode>General</c:formatCode>
                <c:ptCount val="2"/>
                <c:pt idx="0">
                  <c:v>79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73-4636-AA8E-CB6A83964F60}"/>
            </c:ext>
          </c:extLst>
        </c:ser>
        <c:ser>
          <c:idx val="1"/>
          <c:order val="1"/>
          <c:tx>
            <c:strRef>
              <c:f>'100 ko hạn chế'!$A$5:$B$5</c:f>
              <c:strCache>
                <c:ptCount val="2"/>
                <c:pt idx="0">
                  <c:v>Tiền xử lý</c:v>
                </c:pt>
                <c:pt idx="1">
                  <c:v>Sai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'100 ko hạn chế'!$C$2:$D$3</c:f>
              <c:multiLvlStrCache>
                <c:ptCount val="2"/>
                <c:lvl>
                  <c:pt idx="0">
                    <c:v>Đúng</c:v>
                  </c:pt>
                  <c:pt idx="1">
                    <c:v>Sai</c:v>
                  </c:pt>
                </c:lvl>
                <c:lvl>
                  <c:pt idx="0">
                    <c:v>Nhận dạng</c:v>
                  </c:pt>
                </c:lvl>
              </c:multiLvlStrCache>
            </c:multiLvlStrRef>
          </c:cat>
          <c:val>
            <c:numRef>
              <c:f>'100 ko hạn chế'!$C$5:$D$5</c:f>
              <c:numCache>
                <c:formatCode>General</c:formatCode>
                <c:ptCount val="2"/>
                <c:pt idx="0">
                  <c:v>7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C73-4636-AA8E-CB6A83964F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89809224"/>
        <c:axId val="689807256"/>
      </c:barChart>
      <c:lineChart>
        <c:grouping val="standard"/>
        <c:varyColors val="0"/>
        <c:ser>
          <c:idx val="2"/>
          <c:order val="2"/>
          <c:tx>
            <c:strRef>
              <c:f>'100 ko hạn chế'!$A$6:$B$6</c:f>
              <c:strCache>
                <c:ptCount val="2"/>
                <c:pt idx="0">
                  <c:v>Tiền xử lý</c:v>
                </c:pt>
                <c:pt idx="1">
                  <c:v>Tổng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'100 ko hạn chế'!$C$2:$D$3</c:f>
              <c:multiLvlStrCache>
                <c:ptCount val="2"/>
                <c:lvl>
                  <c:pt idx="0">
                    <c:v>Đúng</c:v>
                  </c:pt>
                  <c:pt idx="1">
                    <c:v>Sai</c:v>
                  </c:pt>
                </c:lvl>
                <c:lvl>
                  <c:pt idx="0">
                    <c:v>Nhận dạng</c:v>
                  </c:pt>
                </c:lvl>
              </c:multiLvlStrCache>
            </c:multiLvlStrRef>
          </c:cat>
          <c:val>
            <c:numRef>
              <c:f>'100 ko hạn chế'!$C$6:$D$6</c:f>
              <c:numCache>
                <c:formatCode>General</c:formatCode>
                <c:ptCount val="2"/>
                <c:pt idx="0">
                  <c:v>86</c:v>
                </c:pt>
                <c:pt idx="1">
                  <c:v>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C73-4636-AA8E-CB6A83964F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89809224"/>
        <c:axId val="689807256"/>
      </c:lineChart>
      <c:catAx>
        <c:axId val="689809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vi-VN"/>
          </a:p>
        </c:txPr>
        <c:crossAx val="689807256"/>
        <c:crosses val="autoZero"/>
        <c:auto val="1"/>
        <c:lblAlgn val="ctr"/>
        <c:lblOffset val="100"/>
        <c:noMultiLvlLbl val="0"/>
      </c:catAx>
      <c:valAx>
        <c:axId val="689807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vi-VN"/>
          </a:p>
        </c:txPr>
        <c:crossAx val="6898092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2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vi-V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vi-V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'100 ko hạn chế'!$A$13:$B$13</c:f>
              <c:strCache>
                <c:ptCount val="2"/>
                <c:pt idx="0">
                  <c:v>Tiền xử lý</c:v>
                </c:pt>
                <c:pt idx="1">
                  <c:v>Đúng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'100 ko hạn chế'!$C$11:$D$12</c:f>
              <c:multiLvlStrCache>
                <c:ptCount val="2"/>
                <c:lvl>
                  <c:pt idx="0">
                    <c:v>Đúng</c:v>
                  </c:pt>
                  <c:pt idx="1">
                    <c:v>Sai</c:v>
                  </c:pt>
                </c:lvl>
                <c:lvl>
                  <c:pt idx="0">
                    <c:v>Nhận dạng</c:v>
                  </c:pt>
                </c:lvl>
              </c:multiLvlStrCache>
            </c:multiLvlStrRef>
          </c:cat>
          <c:val>
            <c:numRef>
              <c:f>'100 ko hạn chế'!$C$13:$D$13</c:f>
              <c:numCache>
                <c:formatCode>General</c:formatCode>
                <c:ptCount val="2"/>
                <c:pt idx="0">
                  <c:v>62</c:v>
                </c:pt>
                <c:pt idx="1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8C-4ECD-B345-01DEEE1138EF}"/>
            </c:ext>
          </c:extLst>
        </c:ser>
        <c:ser>
          <c:idx val="1"/>
          <c:order val="1"/>
          <c:tx>
            <c:strRef>
              <c:f>'100 ko hạn chế'!$A$14:$B$14</c:f>
              <c:strCache>
                <c:ptCount val="2"/>
                <c:pt idx="0">
                  <c:v>Tiền xử lý</c:v>
                </c:pt>
                <c:pt idx="1">
                  <c:v>Sai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'100 ko hạn chế'!$C$11:$D$12</c:f>
              <c:multiLvlStrCache>
                <c:ptCount val="2"/>
                <c:lvl>
                  <c:pt idx="0">
                    <c:v>Đúng</c:v>
                  </c:pt>
                  <c:pt idx="1">
                    <c:v>Sai</c:v>
                  </c:pt>
                </c:lvl>
                <c:lvl>
                  <c:pt idx="0">
                    <c:v>Nhận dạng</c:v>
                  </c:pt>
                </c:lvl>
              </c:multiLvlStrCache>
            </c:multiLvlStrRef>
          </c:cat>
          <c:val>
            <c:numRef>
              <c:f>'100 ko hạn chế'!$C$14:$D$14</c:f>
              <c:numCache>
                <c:formatCode>General</c:formatCode>
                <c:ptCount val="2"/>
                <c:pt idx="0">
                  <c:v>8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D8C-4ECD-B345-01DEEE1138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89811192"/>
        <c:axId val="689811520"/>
      </c:barChart>
      <c:lineChart>
        <c:grouping val="standard"/>
        <c:varyColors val="0"/>
        <c:ser>
          <c:idx val="2"/>
          <c:order val="2"/>
          <c:tx>
            <c:strRef>
              <c:f>'100 ko hạn chế'!$A$15:$B$15</c:f>
              <c:strCache>
                <c:ptCount val="2"/>
                <c:pt idx="0">
                  <c:v>Tiền xử lý</c:v>
                </c:pt>
                <c:pt idx="1">
                  <c:v>Tổng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'100 ko hạn chế'!$C$11:$D$12</c:f>
              <c:multiLvlStrCache>
                <c:ptCount val="2"/>
                <c:lvl>
                  <c:pt idx="0">
                    <c:v>Đúng</c:v>
                  </c:pt>
                  <c:pt idx="1">
                    <c:v>Sai</c:v>
                  </c:pt>
                </c:lvl>
                <c:lvl>
                  <c:pt idx="0">
                    <c:v>Nhận dạng</c:v>
                  </c:pt>
                </c:lvl>
              </c:multiLvlStrCache>
            </c:multiLvlStrRef>
          </c:cat>
          <c:val>
            <c:numRef>
              <c:f>'100 ko hạn chế'!$C$15:$D$15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D8C-4ECD-B345-01DEEE1138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89811192"/>
        <c:axId val="689811520"/>
      </c:lineChart>
      <c:catAx>
        <c:axId val="689811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vi-VN"/>
          </a:p>
        </c:txPr>
        <c:crossAx val="689811520"/>
        <c:crosses val="autoZero"/>
        <c:auto val="1"/>
        <c:lblAlgn val="ctr"/>
        <c:lblOffset val="100"/>
        <c:noMultiLvlLbl val="0"/>
      </c:catAx>
      <c:valAx>
        <c:axId val="689811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vi-VN"/>
          </a:p>
        </c:txPr>
        <c:crossAx val="689811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2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vi-V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vi-V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'103 hạn chế'!$A$4:$B$4</c:f>
              <c:strCache>
                <c:ptCount val="2"/>
                <c:pt idx="0">
                  <c:v>Tiền xử lý</c:v>
                </c:pt>
                <c:pt idx="1">
                  <c:v>Đúng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'103 hạn chế'!$C$2:$D$3</c:f>
              <c:multiLvlStrCache>
                <c:ptCount val="2"/>
                <c:lvl>
                  <c:pt idx="0">
                    <c:v>Đúng</c:v>
                  </c:pt>
                  <c:pt idx="1">
                    <c:v>Sai</c:v>
                  </c:pt>
                </c:lvl>
                <c:lvl>
                  <c:pt idx="0">
                    <c:v>Nhận diện</c:v>
                  </c:pt>
                </c:lvl>
              </c:multiLvlStrCache>
            </c:multiLvlStrRef>
          </c:cat>
          <c:val>
            <c:numRef>
              <c:f>'103 hạn chế'!$C$4:$D$4</c:f>
              <c:numCache>
                <c:formatCode>General</c:formatCode>
                <c:ptCount val="2"/>
                <c:pt idx="0">
                  <c:v>91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C1-40F1-A318-B8CB3C6CC665}"/>
            </c:ext>
          </c:extLst>
        </c:ser>
        <c:ser>
          <c:idx val="1"/>
          <c:order val="1"/>
          <c:tx>
            <c:strRef>
              <c:f>'103 hạn chế'!$A$5:$B$5</c:f>
              <c:strCache>
                <c:ptCount val="2"/>
                <c:pt idx="0">
                  <c:v>Tiền xử lý</c:v>
                </c:pt>
                <c:pt idx="1">
                  <c:v>Sai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'103 hạn chế'!$C$2:$D$3</c:f>
              <c:multiLvlStrCache>
                <c:ptCount val="2"/>
                <c:lvl>
                  <c:pt idx="0">
                    <c:v>Đúng</c:v>
                  </c:pt>
                  <c:pt idx="1">
                    <c:v>Sai</c:v>
                  </c:pt>
                </c:lvl>
                <c:lvl>
                  <c:pt idx="0">
                    <c:v>Nhận diện</c:v>
                  </c:pt>
                </c:lvl>
              </c:multiLvlStrCache>
            </c:multiLvlStrRef>
          </c:cat>
          <c:val>
            <c:numRef>
              <c:f>'103 hạn chế'!$C$5:$D$5</c:f>
              <c:numCache>
                <c:formatCode>General</c:formatCode>
                <c:ptCount val="2"/>
                <c:pt idx="0">
                  <c:v>5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C1-40F1-A318-B8CB3C6CC6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94626744"/>
        <c:axId val="594631992"/>
      </c:barChart>
      <c:lineChart>
        <c:grouping val="standard"/>
        <c:varyColors val="0"/>
        <c:ser>
          <c:idx val="2"/>
          <c:order val="2"/>
          <c:tx>
            <c:strRef>
              <c:f>'103 hạn chế'!$A$6:$B$6</c:f>
              <c:strCache>
                <c:ptCount val="2"/>
                <c:pt idx="0">
                  <c:v>Tiền xử lý</c:v>
                </c:pt>
                <c:pt idx="1">
                  <c:v>Tổng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spPr>
              <a:ln w="28575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1CC1-40F1-A318-B8CB3C6CC66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'103 hạn chế'!$C$2:$D$3</c:f>
              <c:multiLvlStrCache>
                <c:ptCount val="2"/>
                <c:lvl>
                  <c:pt idx="0">
                    <c:v>Đúng</c:v>
                  </c:pt>
                  <c:pt idx="1">
                    <c:v>Sai</c:v>
                  </c:pt>
                </c:lvl>
                <c:lvl>
                  <c:pt idx="0">
                    <c:v>Nhận diện</c:v>
                  </c:pt>
                </c:lvl>
              </c:multiLvlStrCache>
            </c:multiLvlStrRef>
          </c:cat>
          <c:val>
            <c:numRef>
              <c:f>'103 hạn chế'!$C$6:$D$6</c:f>
              <c:numCache>
                <c:formatCode>General</c:formatCode>
                <c:ptCount val="2"/>
                <c:pt idx="0">
                  <c:v>96</c:v>
                </c:pt>
                <c:pt idx="1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1CC1-40F1-A318-B8CB3C6CC6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94626744"/>
        <c:axId val="594631992"/>
      </c:lineChart>
      <c:catAx>
        <c:axId val="594626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vi-VN"/>
          </a:p>
        </c:txPr>
        <c:crossAx val="594631992"/>
        <c:crosses val="autoZero"/>
        <c:auto val="1"/>
        <c:lblAlgn val="ctr"/>
        <c:lblOffset val="100"/>
        <c:noMultiLvlLbl val="0"/>
      </c:catAx>
      <c:valAx>
        <c:axId val="59463199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vi-VN"/>
          </a:p>
        </c:txPr>
        <c:crossAx val="594626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2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vi-V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vi-V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'100 ko hạn chế'!$A$4:$B$4</c:f>
              <c:strCache>
                <c:ptCount val="2"/>
                <c:pt idx="0">
                  <c:v>Tiền xử lý</c:v>
                </c:pt>
                <c:pt idx="1">
                  <c:v>Đúng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'100 ko hạn chế'!$C$2:$D$3</c:f>
              <c:multiLvlStrCache>
                <c:ptCount val="2"/>
                <c:lvl>
                  <c:pt idx="0">
                    <c:v>Đúng</c:v>
                  </c:pt>
                  <c:pt idx="1">
                    <c:v>Sai</c:v>
                  </c:pt>
                </c:lvl>
                <c:lvl>
                  <c:pt idx="0">
                    <c:v>Nhận dạng</c:v>
                  </c:pt>
                </c:lvl>
              </c:multiLvlStrCache>
            </c:multiLvlStrRef>
          </c:cat>
          <c:val>
            <c:numRef>
              <c:f>'100 ko hạn chế'!$C$4:$D$4</c:f>
              <c:numCache>
                <c:formatCode>General</c:formatCode>
                <c:ptCount val="2"/>
                <c:pt idx="0">
                  <c:v>79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00-4339-A1E3-3FF05C047387}"/>
            </c:ext>
          </c:extLst>
        </c:ser>
        <c:ser>
          <c:idx val="1"/>
          <c:order val="1"/>
          <c:tx>
            <c:strRef>
              <c:f>'100 ko hạn chế'!$A$5:$B$5</c:f>
              <c:strCache>
                <c:ptCount val="2"/>
                <c:pt idx="0">
                  <c:v>Tiền xử lý</c:v>
                </c:pt>
                <c:pt idx="1">
                  <c:v>Sai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'100 ko hạn chế'!$C$2:$D$3</c:f>
              <c:multiLvlStrCache>
                <c:ptCount val="2"/>
                <c:lvl>
                  <c:pt idx="0">
                    <c:v>Đúng</c:v>
                  </c:pt>
                  <c:pt idx="1">
                    <c:v>Sai</c:v>
                  </c:pt>
                </c:lvl>
                <c:lvl>
                  <c:pt idx="0">
                    <c:v>Nhận dạng</c:v>
                  </c:pt>
                </c:lvl>
              </c:multiLvlStrCache>
            </c:multiLvlStrRef>
          </c:cat>
          <c:val>
            <c:numRef>
              <c:f>'100 ko hạn chế'!$C$5:$D$5</c:f>
              <c:numCache>
                <c:formatCode>General</c:formatCode>
                <c:ptCount val="2"/>
                <c:pt idx="0">
                  <c:v>7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600-4339-A1E3-3FF05C0473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89809224"/>
        <c:axId val="689807256"/>
      </c:barChart>
      <c:lineChart>
        <c:grouping val="standard"/>
        <c:varyColors val="0"/>
        <c:ser>
          <c:idx val="2"/>
          <c:order val="2"/>
          <c:tx>
            <c:strRef>
              <c:f>'100 ko hạn chế'!$A$6:$B$6</c:f>
              <c:strCache>
                <c:ptCount val="2"/>
                <c:pt idx="0">
                  <c:v>Tiền xử lý</c:v>
                </c:pt>
                <c:pt idx="1">
                  <c:v>Tổng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'100 ko hạn chế'!$C$2:$D$3</c:f>
              <c:multiLvlStrCache>
                <c:ptCount val="2"/>
                <c:lvl>
                  <c:pt idx="0">
                    <c:v>Đúng</c:v>
                  </c:pt>
                  <c:pt idx="1">
                    <c:v>Sai</c:v>
                  </c:pt>
                </c:lvl>
                <c:lvl>
                  <c:pt idx="0">
                    <c:v>Nhận dạng</c:v>
                  </c:pt>
                </c:lvl>
              </c:multiLvlStrCache>
            </c:multiLvlStrRef>
          </c:cat>
          <c:val>
            <c:numRef>
              <c:f>'100 ko hạn chế'!$C$6:$D$6</c:f>
              <c:numCache>
                <c:formatCode>General</c:formatCode>
                <c:ptCount val="2"/>
                <c:pt idx="0">
                  <c:v>86</c:v>
                </c:pt>
                <c:pt idx="1">
                  <c:v>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600-4339-A1E3-3FF05C0473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89809224"/>
        <c:axId val="689807256"/>
      </c:lineChart>
      <c:catAx>
        <c:axId val="689809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vi-VN"/>
          </a:p>
        </c:txPr>
        <c:crossAx val="689807256"/>
        <c:crosses val="autoZero"/>
        <c:auto val="1"/>
        <c:lblAlgn val="ctr"/>
        <c:lblOffset val="100"/>
        <c:noMultiLvlLbl val="0"/>
      </c:catAx>
      <c:valAx>
        <c:axId val="689807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vi-VN"/>
          </a:p>
        </c:txPr>
        <c:crossAx val="6898092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2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vi-V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vi-V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'103 hạn chế'!$A$13:$B$13</c:f>
              <c:strCache>
                <c:ptCount val="2"/>
                <c:pt idx="0">
                  <c:v>Tiền xử lý</c:v>
                </c:pt>
                <c:pt idx="1">
                  <c:v>Đúng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'103 hạn chế'!$C$11:$D$12</c:f>
              <c:multiLvlStrCache>
                <c:ptCount val="2"/>
                <c:lvl>
                  <c:pt idx="0">
                    <c:v>Đúng</c:v>
                  </c:pt>
                  <c:pt idx="1">
                    <c:v>Sai</c:v>
                  </c:pt>
                </c:lvl>
                <c:lvl>
                  <c:pt idx="0">
                    <c:v>Nhận diện</c:v>
                  </c:pt>
                </c:lvl>
              </c:multiLvlStrCache>
            </c:multiLvlStrRef>
          </c:cat>
          <c:val>
            <c:numRef>
              <c:f>'103 hạn chế'!$C$13:$D$13</c:f>
              <c:numCache>
                <c:formatCode>General</c:formatCode>
                <c:ptCount val="2"/>
                <c:pt idx="0">
                  <c:v>87</c:v>
                </c:pt>
                <c:pt idx="1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AF-4657-8743-5569C6913ED2}"/>
            </c:ext>
          </c:extLst>
        </c:ser>
        <c:ser>
          <c:idx val="1"/>
          <c:order val="1"/>
          <c:tx>
            <c:strRef>
              <c:f>'103 hạn chế'!$A$14:$B$14</c:f>
              <c:strCache>
                <c:ptCount val="2"/>
                <c:pt idx="0">
                  <c:v>Tiền xử lý</c:v>
                </c:pt>
                <c:pt idx="1">
                  <c:v>Sai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'103 hạn chế'!$C$11:$D$12</c:f>
              <c:multiLvlStrCache>
                <c:ptCount val="2"/>
                <c:lvl>
                  <c:pt idx="0">
                    <c:v>Đúng</c:v>
                  </c:pt>
                  <c:pt idx="1">
                    <c:v>Sai</c:v>
                  </c:pt>
                </c:lvl>
                <c:lvl>
                  <c:pt idx="0">
                    <c:v>Nhận diện</c:v>
                  </c:pt>
                </c:lvl>
              </c:multiLvlStrCache>
            </c:multiLvlStrRef>
          </c:cat>
          <c:val>
            <c:numRef>
              <c:f>'103 hạn chế'!$C$14:$D$14</c:f>
              <c:numCache>
                <c:formatCode>General</c:formatCode>
                <c:ptCount val="2"/>
                <c:pt idx="0">
                  <c:v>0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DAF-4657-8743-5569C6913E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93605144"/>
        <c:axId val="693608096"/>
      </c:barChart>
      <c:lineChart>
        <c:grouping val="standard"/>
        <c:varyColors val="0"/>
        <c:ser>
          <c:idx val="2"/>
          <c:order val="2"/>
          <c:tx>
            <c:strRef>
              <c:f>'103 hạn chế'!$A$15:$B$15</c:f>
              <c:strCache>
                <c:ptCount val="2"/>
                <c:pt idx="0">
                  <c:v>Tiền xử lý</c:v>
                </c:pt>
                <c:pt idx="1">
                  <c:v>Tổng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'103 hạn chế'!$C$11:$D$12</c:f>
              <c:multiLvlStrCache>
                <c:ptCount val="2"/>
                <c:lvl>
                  <c:pt idx="0">
                    <c:v>Đúng</c:v>
                  </c:pt>
                  <c:pt idx="1">
                    <c:v>Sai</c:v>
                  </c:pt>
                </c:lvl>
                <c:lvl>
                  <c:pt idx="0">
                    <c:v>Nhận diện</c:v>
                  </c:pt>
                </c:lvl>
              </c:multiLvlStrCache>
            </c:multiLvlStrRef>
          </c:cat>
          <c:val>
            <c:numRef>
              <c:f>'103 hạn chế'!$C$15:$D$15</c:f>
              <c:numCache>
                <c:formatCode>General</c:formatCode>
                <c:ptCount val="2"/>
                <c:pt idx="0">
                  <c:v>87</c:v>
                </c:pt>
                <c:pt idx="1">
                  <c:v>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DAF-4657-8743-5569C6913E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93605144"/>
        <c:axId val="693608096"/>
      </c:lineChart>
      <c:catAx>
        <c:axId val="693605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vi-VN"/>
          </a:p>
        </c:txPr>
        <c:crossAx val="693608096"/>
        <c:crosses val="autoZero"/>
        <c:auto val="1"/>
        <c:lblAlgn val="ctr"/>
        <c:lblOffset val="100"/>
        <c:noMultiLvlLbl val="0"/>
      </c:catAx>
      <c:valAx>
        <c:axId val="693608096"/>
        <c:scaling>
          <c:orientation val="minMax"/>
          <c:max val="9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vi-VN"/>
          </a:p>
        </c:txPr>
        <c:crossAx val="693605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2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vi-V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vi-V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'100 ko hạn chế'!$A$13:$B$13</c:f>
              <c:strCache>
                <c:ptCount val="2"/>
                <c:pt idx="0">
                  <c:v>Tiền xử lý</c:v>
                </c:pt>
                <c:pt idx="1">
                  <c:v>Đúng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'100 ko hạn chế'!$C$11:$D$12</c:f>
              <c:multiLvlStrCache>
                <c:ptCount val="2"/>
                <c:lvl>
                  <c:pt idx="0">
                    <c:v>Đúng</c:v>
                  </c:pt>
                  <c:pt idx="1">
                    <c:v>Sai</c:v>
                  </c:pt>
                </c:lvl>
                <c:lvl>
                  <c:pt idx="0">
                    <c:v>Nhận dạng</c:v>
                  </c:pt>
                </c:lvl>
              </c:multiLvlStrCache>
            </c:multiLvlStrRef>
          </c:cat>
          <c:val>
            <c:numRef>
              <c:f>'100 ko hạn chế'!$C$13:$D$13</c:f>
              <c:numCache>
                <c:formatCode>General</c:formatCode>
                <c:ptCount val="2"/>
                <c:pt idx="0">
                  <c:v>62</c:v>
                </c:pt>
                <c:pt idx="1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3E-403B-8C00-F98132300D39}"/>
            </c:ext>
          </c:extLst>
        </c:ser>
        <c:ser>
          <c:idx val="1"/>
          <c:order val="1"/>
          <c:tx>
            <c:strRef>
              <c:f>'100 ko hạn chế'!$A$14:$B$14</c:f>
              <c:strCache>
                <c:ptCount val="2"/>
                <c:pt idx="0">
                  <c:v>Tiền xử lý</c:v>
                </c:pt>
                <c:pt idx="1">
                  <c:v>Sai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'100 ko hạn chế'!$C$11:$D$12</c:f>
              <c:multiLvlStrCache>
                <c:ptCount val="2"/>
                <c:lvl>
                  <c:pt idx="0">
                    <c:v>Đúng</c:v>
                  </c:pt>
                  <c:pt idx="1">
                    <c:v>Sai</c:v>
                  </c:pt>
                </c:lvl>
                <c:lvl>
                  <c:pt idx="0">
                    <c:v>Nhận dạng</c:v>
                  </c:pt>
                </c:lvl>
              </c:multiLvlStrCache>
            </c:multiLvlStrRef>
          </c:cat>
          <c:val>
            <c:numRef>
              <c:f>'100 ko hạn chế'!$C$14:$D$14</c:f>
              <c:numCache>
                <c:formatCode>General</c:formatCode>
                <c:ptCount val="2"/>
                <c:pt idx="0">
                  <c:v>8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A3E-403B-8C00-F98132300D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89811192"/>
        <c:axId val="689811520"/>
      </c:barChart>
      <c:lineChart>
        <c:grouping val="standard"/>
        <c:varyColors val="0"/>
        <c:ser>
          <c:idx val="2"/>
          <c:order val="2"/>
          <c:tx>
            <c:strRef>
              <c:f>'100 ko hạn chế'!$A$15:$B$15</c:f>
              <c:strCache>
                <c:ptCount val="2"/>
                <c:pt idx="0">
                  <c:v>Tiền xử lý</c:v>
                </c:pt>
                <c:pt idx="1">
                  <c:v>Tổng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vi-V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'100 ko hạn chế'!$C$11:$D$12</c:f>
              <c:multiLvlStrCache>
                <c:ptCount val="2"/>
                <c:lvl>
                  <c:pt idx="0">
                    <c:v>Đúng</c:v>
                  </c:pt>
                  <c:pt idx="1">
                    <c:v>Sai</c:v>
                  </c:pt>
                </c:lvl>
                <c:lvl>
                  <c:pt idx="0">
                    <c:v>Nhận dạng</c:v>
                  </c:pt>
                </c:lvl>
              </c:multiLvlStrCache>
            </c:multiLvlStrRef>
          </c:cat>
          <c:val>
            <c:numRef>
              <c:f>'100 ko hạn chế'!$C$15:$D$15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A3E-403B-8C00-F98132300D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89811192"/>
        <c:axId val="689811520"/>
      </c:lineChart>
      <c:catAx>
        <c:axId val="689811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vi-VN"/>
          </a:p>
        </c:txPr>
        <c:crossAx val="689811520"/>
        <c:crosses val="autoZero"/>
        <c:auto val="1"/>
        <c:lblAlgn val="ctr"/>
        <c:lblOffset val="100"/>
        <c:noMultiLvlLbl val="0"/>
      </c:catAx>
      <c:valAx>
        <c:axId val="689811520"/>
        <c:scaling>
          <c:orientation val="minMax"/>
          <c:max val="9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vi-VN"/>
          </a:p>
        </c:txPr>
        <c:crossAx val="689811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2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vi-V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vi-V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3C3F21-E3CB-4F01-BBEA-E4C80E406722}" type="datetimeFigureOut">
              <a:rPr lang="vi-VN" smtClean="0"/>
              <a:t>12/01/2022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68E86-E5E4-4B26-97C6-25C4B9DB186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470129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E5E0A3-242C-40BC-834F-6B61DD1519AD}" type="datetimeFigureOut">
              <a:rPr lang="vi-VN" smtClean="0"/>
              <a:t>12/01/2022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4BD8BE-48B3-41F4-8586-01575CE185DC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22136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tổng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hết</a:t>
            </a:r>
            <a:r>
              <a:rPr lang="en-US" baseline="0" dirty="0" smtClean="0"/>
              <a:t> 5ph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BD8BE-48B3-41F4-8586-01575CE185DC}" type="slidenum">
              <a:rPr lang="vi-VN" smtClean="0"/>
              <a:t>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03780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KT Image Align, </a:t>
            </a:r>
            <a:r>
              <a:rPr lang="en-US" baseline="0" dirty="0" smtClean="0"/>
              <a:t> </a:t>
            </a:r>
            <a:r>
              <a:rPr lang="en-US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xám</a:t>
            </a:r>
            <a:r>
              <a:rPr lang="en-US" baseline="0" dirty="0" smtClean="0"/>
              <a:t>,  </a:t>
            </a:r>
            <a:r>
              <a:rPr lang="en-US" baseline="0" dirty="0" err="1" smtClean="0"/>
              <a:t>Cắt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BD8BE-48B3-41F4-8586-01575CE185DC}" type="slidenum">
              <a:rPr lang="vi-VN" smtClean="0"/>
              <a:t>12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52658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Dùng</a:t>
            </a:r>
            <a:r>
              <a:rPr lang="en-US" baseline="0" dirty="0" smtClean="0"/>
              <a:t> 2 model, </a:t>
            </a:r>
            <a:r>
              <a:rPr lang="en-US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thích</a:t>
            </a:r>
            <a:r>
              <a:rPr lang="en-US" baseline="0" dirty="0" smtClean="0"/>
              <a:t> model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BD8BE-48B3-41F4-8586-01575CE185DC}" type="slidenum">
              <a:rPr lang="vi-VN" smtClean="0"/>
              <a:t>15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08601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thích</a:t>
            </a:r>
            <a:r>
              <a:rPr lang="en-US" baseline="0" dirty="0" smtClean="0"/>
              <a:t> CER, WER, lexicon 245, 3 </a:t>
            </a:r>
            <a:r>
              <a:rPr lang="en-US" baseline="0" dirty="0" err="1" smtClean="0"/>
              <a:t>cái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nói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ngắn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gọn</a:t>
            </a:r>
            <a:r>
              <a:rPr lang="en-US" baseline="0" dirty="0" smtClean="0"/>
              <a:t>, 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BD8BE-48B3-41F4-8586-01575CE185DC}" type="slidenum">
              <a:rPr lang="vi-VN" smtClean="0"/>
              <a:t>17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40718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haha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BD8BE-48B3-41F4-8586-01575CE185DC}" type="slidenum">
              <a:rPr lang="vi-VN" smtClean="0"/>
              <a:t>20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81872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hết</a:t>
            </a:r>
            <a:r>
              <a:rPr lang="en-US" baseline="0" dirty="0" smtClean="0"/>
              <a:t> 13ph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BD8BE-48B3-41F4-8586-01575CE185DC}" type="slidenum">
              <a:rPr lang="vi-VN" smtClean="0"/>
              <a:t>28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55854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851920" y="1794902"/>
            <a:ext cx="5292080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</a:t>
            </a:r>
          </a:p>
          <a:p>
            <a:r>
              <a:rPr lang="en-US" altLang="ko-KR" dirty="0">
                <a:ea typeface="맑은 고딕" pitchFamily="50" charset="-127"/>
              </a:rPr>
              <a:t>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851772" y="2947030"/>
            <a:ext cx="5292080" cy="4888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  <p:pic>
        <p:nvPicPr>
          <p:cNvPr id="1026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40" y="657349"/>
            <a:ext cx="1765300" cy="39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759754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08" y="1042230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80312" y="1175233"/>
            <a:ext cx="1008112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43269" y="1261134"/>
            <a:ext cx="1654766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137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860032" y="0"/>
            <a:ext cx="3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896032" y="1311750"/>
            <a:ext cx="180000" cy="25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40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5063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31840" y="181632"/>
            <a:ext cx="601216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757696"/>
            <a:ext cx="601216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46470" y="1131590"/>
            <a:ext cx="3059832" cy="40119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887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11510"/>
            <a:ext cx="6444208" cy="432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5622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223854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312086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137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44208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444208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986213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986213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397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291830"/>
            <a:ext cx="87484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3867894"/>
            <a:ext cx="87484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39502"/>
            <a:ext cx="3312128" cy="2808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95936" y="339502"/>
            <a:ext cx="468052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9593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619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23645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42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3106909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2116108" y="843558"/>
            <a:ext cx="4896544" cy="34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2116108" y="0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2116108" y="4948014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16108" y="3049518"/>
            <a:ext cx="4896544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16108" y="3625582"/>
            <a:ext cx="489654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55985" y="1156325"/>
            <a:ext cx="816788" cy="181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7224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14830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3311860" y="737642"/>
            <a:ext cx="2520280" cy="25202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351" y="1139211"/>
            <a:ext cx="819298" cy="181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84" y="938231"/>
            <a:ext cx="1584176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89484" y="938231"/>
            <a:ext cx="792088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35" y="2931790"/>
            <a:ext cx="945499" cy="20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998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99842"/>
            <a:ext cx="9144000" cy="17436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4043561" y="2859782"/>
            <a:ext cx="1080120" cy="108012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057" y="3010192"/>
            <a:ext cx="351128" cy="77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867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60850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43508" y="92609"/>
            <a:ext cx="8856984" cy="49582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32792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65584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98376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2328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656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984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932113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131590"/>
            <a:ext cx="7230270" cy="367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13480" y="1626257"/>
            <a:ext cx="3465217" cy="2562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467544" y="3363838"/>
            <a:ext cx="3024336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05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2" r:id="rId2"/>
    <p:sldLayoutId id="2147483670" r:id="rId3"/>
    <p:sldLayoutId id="2147483652" r:id="rId4"/>
    <p:sldLayoutId id="2147483671" r:id="rId5"/>
    <p:sldLayoutId id="2147483655" r:id="rId6"/>
    <p:sldLayoutId id="2147483662" r:id="rId7"/>
    <p:sldLayoutId id="2147483663" r:id="rId8"/>
    <p:sldLayoutId id="2147483665" r:id="rId9"/>
    <p:sldLayoutId id="2147483666" r:id="rId10"/>
    <p:sldLayoutId id="2147483667" r:id="rId11"/>
    <p:sldLayoutId id="2147483664" r:id="rId12"/>
    <p:sldLayoutId id="2147483668" r:id="rId13"/>
    <p:sldLayoutId id="2147483669" r:id="rId14"/>
    <p:sldLayoutId id="2147483673" r:id="rId15"/>
    <p:sldLayoutId id="2147483656" r:id="rId16"/>
  </p:sldLayoutIdLst>
  <p:hf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jp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2"/>
          <p:cNvSpPr txBox="1">
            <a:spLocks/>
          </p:cNvSpPr>
          <p:nvPr/>
        </p:nvSpPr>
        <p:spPr>
          <a:xfrm>
            <a:off x="2339752" y="1721763"/>
            <a:ext cx="6924375" cy="122413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4000" dirty="0" smtClean="0">
                <a:latin typeface="+mj-lt"/>
                <a:ea typeface="맑은 고딕" pitchFamily="50" charset="-127"/>
              </a:rPr>
              <a:t>HỆ </a:t>
            </a:r>
            <a:r>
              <a:rPr lang="en-US" altLang="ko-KR" sz="4000" dirty="0">
                <a:latin typeface="+mj-lt"/>
                <a:ea typeface="맑은 고딕" pitchFamily="50" charset="-127"/>
              </a:rPr>
              <a:t>THỐNG </a:t>
            </a:r>
            <a:r>
              <a:rPr lang="en-US" altLang="ko-KR" sz="4000" dirty="0" smtClean="0">
                <a:latin typeface="+mj-lt"/>
                <a:ea typeface="맑은 고딕" pitchFamily="50" charset="-127"/>
              </a:rPr>
              <a:t>NHẬP </a:t>
            </a:r>
            <a:r>
              <a:rPr lang="en-US" altLang="ko-KR" sz="4000" dirty="0">
                <a:latin typeface="+mj-lt"/>
                <a:ea typeface="맑은 고딕" pitchFamily="50" charset="-127"/>
              </a:rPr>
              <a:t>ĐIỂM </a:t>
            </a:r>
            <a:r>
              <a:rPr lang="en-US" altLang="ko-KR" sz="4000" dirty="0" smtClean="0">
                <a:latin typeface="+mj-lt"/>
                <a:ea typeface="맑은 고딕" pitchFamily="50" charset="-127"/>
              </a:rPr>
              <a:t>TỰ ĐỘNG TỪ ẢNH BÀI THI</a:t>
            </a:r>
            <a:endParaRPr lang="en-US" altLang="ko-KR" sz="4000" dirty="0">
              <a:latin typeface="+mj-lt"/>
            </a:endParaRPr>
          </a:p>
        </p:txBody>
      </p:sp>
      <p:sp>
        <p:nvSpPr>
          <p:cNvPr id="33" name="Text Placeholder 3"/>
          <p:cNvSpPr txBox="1">
            <a:spLocks/>
          </p:cNvSpPr>
          <p:nvPr/>
        </p:nvSpPr>
        <p:spPr>
          <a:xfrm>
            <a:off x="5076056" y="3321650"/>
            <a:ext cx="3888432" cy="116917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600" i="1" dirty="0" smtClean="0"/>
              <a:t>GVHD</a:t>
            </a:r>
            <a:r>
              <a:rPr lang="en-US" altLang="ko-KR" sz="1600" dirty="0" smtClean="0"/>
              <a:t>	: </a:t>
            </a:r>
            <a:r>
              <a:rPr lang="en-US" altLang="ko-KR" sz="1600" b="1" dirty="0" err="1"/>
              <a:t>ThS</a:t>
            </a:r>
            <a:r>
              <a:rPr lang="en-US" altLang="ko-KR" sz="1600" b="1" dirty="0"/>
              <a:t>. ĐẶNG NGỌC </a:t>
            </a:r>
            <a:r>
              <a:rPr lang="en-US" altLang="ko-KR" sz="1600" b="1" dirty="0" smtClean="0"/>
              <a:t>HẠNH</a:t>
            </a:r>
            <a:endParaRPr lang="en-US" altLang="ko-KR" sz="1600" b="1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600" i="1" dirty="0" err="1"/>
              <a:t>Sinh</a:t>
            </a:r>
            <a:r>
              <a:rPr lang="en-US" altLang="ko-KR" sz="1600" i="1" dirty="0"/>
              <a:t> </a:t>
            </a:r>
            <a:r>
              <a:rPr lang="en-US" altLang="ko-KR" sz="1600" i="1" dirty="0" err="1" smtClean="0"/>
              <a:t>viên</a:t>
            </a:r>
            <a:r>
              <a:rPr lang="en-US" altLang="ko-KR" sz="1600" i="1" dirty="0" smtClean="0"/>
              <a:t> </a:t>
            </a:r>
            <a:r>
              <a:rPr lang="en-US" altLang="ko-KR" sz="1600" dirty="0" smtClean="0"/>
              <a:t>: </a:t>
            </a:r>
            <a:r>
              <a:rPr lang="en-US" altLang="ko-KR" sz="1600" b="1" dirty="0"/>
              <a:t>MAI CHÍ BẢO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i="1" dirty="0"/>
              <a:t>MSSV</a:t>
            </a:r>
            <a:r>
              <a:rPr lang="en-US" altLang="ko-KR" sz="1600" dirty="0"/>
              <a:t>	</a:t>
            </a:r>
            <a:r>
              <a:rPr lang="en-US" altLang="ko-KR" sz="1600" dirty="0" smtClean="0"/>
              <a:t>: </a:t>
            </a:r>
            <a:r>
              <a:rPr lang="en-US" altLang="ko-KR" sz="1600" b="1" dirty="0"/>
              <a:t>1710586</a:t>
            </a:r>
            <a:r>
              <a:rPr lang="en-US" altLang="ko-KR" sz="1600" dirty="0"/>
              <a:t> 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23945"/>
            <a:ext cx="936104" cy="954751"/>
          </a:xfrm>
          <a:prstGeom prst="rect">
            <a:avLst/>
          </a:prstGeom>
        </p:spPr>
      </p:pic>
      <p:sp>
        <p:nvSpPr>
          <p:cNvPr id="35" name="Text Placeholder 2"/>
          <p:cNvSpPr txBox="1">
            <a:spLocks/>
          </p:cNvSpPr>
          <p:nvPr/>
        </p:nvSpPr>
        <p:spPr>
          <a:xfrm>
            <a:off x="4151115" y="203243"/>
            <a:ext cx="4680964" cy="59615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32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tx1"/>
                </a:solidFill>
              </a:rPr>
              <a:t>TRƯỜNG ĐẠI HỌC BÁCH KHOA</a:t>
            </a:r>
          </a:p>
          <a:p>
            <a:r>
              <a:rPr lang="en-US" altLang="ko-KR" sz="1800" dirty="0">
                <a:solidFill>
                  <a:schemeClr val="tx1"/>
                </a:solidFill>
              </a:rPr>
              <a:t>ĐẠI HỌC QUỐC GIA TP.HCM</a:t>
            </a:r>
          </a:p>
        </p:txBody>
      </p:sp>
      <p:sp>
        <p:nvSpPr>
          <p:cNvPr id="45" name="Text Placeholder 2"/>
          <p:cNvSpPr txBox="1">
            <a:spLocks/>
          </p:cNvSpPr>
          <p:nvPr/>
        </p:nvSpPr>
        <p:spPr>
          <a:xfrm>
            <a:off x="3923928" y="976523"/>
            <a:ext cx="4176464" cy="59615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32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>
                <a:solidFill>
                  <a:schemeClr val="tx1"/>
                </a:solidFill>
                <a:ea typeface="맑은 고딕" pitchFamily="50" charset="-127"/>
              </a:rPr>
              <a:t>LUẬN VĂN TỐT NGHIỆP</a:t>
            </a:r>
            <a:endParaRPr lang="en-US" altLang="ko-KR" sz="1800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225967" y="978696"/>
            <a:ext cx="3600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/>
          <p:cNvSpPr txBox="1">
            <a:spLocks/>
          </p:cNvSpPr>
          <p:nvPr/>
        </p:nvSpPr>
        <p:spPr>
          <a:xfrm>
            <a:off x="3347864" y="4641544"/>
            <a:ext cx="4358111" cy="38288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en-US" altLang="ko-KR" sz="1400" i="1" dirty="0"/>
              <a:t>Tp. </a:t>
            </a:r>
            <a:r>
              <a:rPr lang="en-US" altLang="ko-KR" sz="1400" i="1" dirty="0" err="1"/>
              <a:t>Hồ</a:t>
            </a:r>
            <a:r>
              <a:rPr lang="en-US" altLang="ko-KR" sz="1400" i="1" dirty="0"/>
              <a:t> </a:t>
            </a:r>
            <a:r>
              <a:rPr lang="en-US" altLang="ko-KR" sz="1400" i="1" dirty="0" err="1"/>
              <a:t>Chí</a:t>
            </a:r>
            <a:r>
              <a:rPr lang="en-US" altLang="ko-KR" sz="1400" i="1" dirty="0"/>
              <a:t> Minh, </a:t>
            </a:r>
            <a:r>
              <a:rPr lang="en-US" altLang="ko-KR" sz="1400" i="1" dirty="0" err="1"/>
              <a:t>ngày</a:t>
            </a:r>
            <a:r>
              <a:rPr lang="en-US" altLang="ko-KR" sz="1400" i="1" dirty="0"/>
              <a:t> </a:t>
            </a:r>
            <a:r>
              <a:rPr lang="en-US" altLang="ko-KR" sz="1400" i="1" dirty="0" smtClean="0"/>
              <a:t>12 </a:t>
            </a:r>
            <a:r>
              <a:rPr lang="en-US" altLang="ko-KR" sz="1400" i="1" dirty="0" err="1"/>
              <a:t>tháng</a:t>
            </a:r>
            <a:r>
              <a:rPr lang="en-US" altLang="ko-KR" sz="1400" i="1" dirty="0"/>
              <a:t> </a:t>
            </a:r>
            <a:r>
              <a:rPr lang="en-US" altLang="ko-KR" sz="1400" i="1" dirty="0" smtClean="0"/>
              <a:t>1 </a:t>
            </a:r>
            <a:r>
              <a:rPr lang="en-US" altLang="ko-KR" sz="1400" i="1" dirty="0" err="1"/>
              <a:t>năm</a:t>
            </a:r>
            <a:r>
              <a:rPr lang="en-US" altLang="ko-KR" sz="1400" i="1" dirty="0"/>
              <a:t> </a:t>
            </a:r>
            <a:r>
              <a:rPr lang="en-US" altLang="ko-KR" sz="1400" i="1" dirty="0" smtClean="0"/>
              <a:t>2022</a:t>
            </a:r>
            <a:endParaRPr lang="en-US" altLang="ko-KR" sz="1400" i="1" dirty="0"/>
          </a:p>
        </p:txBody>
      </p:sp>
    </p:spTree>
    <p:extLst>
      <p:ext uri="{BB962C8B-B14F-4D97-AF65-F5344CB8AC3E}">
        <p14:creationId xmlns:p14="http://schemas.microsoft.com/office/powerpoint/2010/main" val="16579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39752" y="1491630"/>
            <a:ext cx="5472608" cy="2232248"/>
          </a:xfrm>
        </p:spPr>
        <p:txBody>
          <a:bodyPr/>
          <a:lstStyle/>
          <a:p>
            <a:r>
              <a:rPr lang="en-US" sz="6600" b="1" dirty="0" smtClean="0">
                <a:solidFill>
                  <a:schemeClr val="tx1"/>
                </a:solidFill>
              </a:rPr>
              <a:t>KẾT QUẢ </a:t>
            </a:r>
          </a:p>
          <a:p>
            <a:r>
              <a:rPr lang="en-US" sz="6600" b="1" dirty="0" smtClean="0">
                <a:solidFill>
                  <a:schemeClr val="tx1"/>
                </a:solidFill>
              </a:rPr>
              <a:t>ĐÁNH GIÁ</a:t>
            </a:r>
            <a:endParaRPr lang="vi-VN" sz="6600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547664" cy="5143500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/>
              <a:t>03</a:t>
            </a:r>
            <a:endParaRPr lang="vi-VN" sz="8000" dirty="0"/>
          </a:p>
        </p:txBody>
      </p:sp>
    </p:spTree>
    <p:extLst>
      <p:ext uri="{BB962C8B-B14F-4D97-AF65-F5344CB8AC3E}">
        <p14:creationId xmlns:p14="http://schemas.microsoft.com/office/powerpoint/2010/main" val="224915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ame 16"/>
          <p:cNvSpPr/>
          <p:nvPr/>
        </p:nvSpPr>
        <p:spPr>
          <a:xfrm>
            <a:off x="215516" y="177378"/>
            <a:ext cx="8712968" cy="4788744"/>
          </a:xfrm>
          <a:prstGeom prst="frame">
            <a:avLst>
              <a:gd name="adj1" fmla="val 89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35696" y="4458765"/>
            <a:ext cx="60147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 smtClean="0">
                <a:ea typeface="Times New Roman" panose="02020603050405020304" pitchFamily="18" charset="0"/>
              </a:rPr>
              <a:t>Lưu</a:t>
            </a:r>
            <a:r>
              <a:rPr lang="en-US" sz="1600" dirty="0" smtClean="0">
                <a:ea typeface="Times New Roman" panose="02020603050405020304" pitchFamily="18" charset="0"/>
              </a:rPr>
              <a:t> </a:t>
            </a:r>
            <a:r>
              <a:rPr lang="en-US" sz="1600" dirty="0" err="1" smtClean="0">
                <a:ea typeface="Times New Roman" panose="02020603050405020304" pitchFamily="18" charset="0"/>
              </a:rPr>
              <a:t>đồ</a:t>
            </a:r>
            <a:r>
              <a:rPr lang="en-US" sz="1600" dirty="0" smtClean="0">
                <a:ea typeface="Times New Roman" panose="02020603050405020304" pitchFamily="18" charset="0"/>
              </a:rPr>
              <a:t> </a:t>
            </a:r>
            <a:r>
              <a:rPr lang="en-US" sz="1600" dirty="0" err="1" smtClean="0">
                <a:ea typeface="Times New Roman" panose="02020603050405020304" pitchFamily="18" charset="0"/>
              </a:rPr>
              <a:t>giải</a:t>
            </a:r>
            <a:r>
              <a:rPr lang="en-US" sz="1600" dirty="0" smtClean="0">
                <a:ea typeface="Times New Roman" panose="02020603050405020304" pitchFamily="18" charset="0"/>
              </a:rPr>
              <a:t> </a:t>
            </a:r>
            <a:r>
              <a:rPr lang="en-US" sz="1600" dirty="0" err="1" smtClean="0">
                <a:ea typeface="Times New Roman" panose="02020603050405020304" pitchFamily="18" charset="0"/>
              </a:rPr>
              <a:t>thuật</a:t>
            </a:r>
            <a:r>
              <a:rPr lang="en-US" sz="1600" dirty="0" smtClean="0">
                <a:ea typeface="Times New Roman" panose="02020603050405020304" pitchFamily="18" charset="0"/>
              </a:rPr>
              <a:t> </a:t>
            </a:r>
            <a:r>
              <a:rPr lang="en-US" sz="1600" dirty="0" err="1" smtClean="0">
                <a:ea typeface="Times New Roman" panose="02020603050405020304" pitchFamily="18" charset="0"/>
              </a:rPr>
              <a:t>cho</a:t>
            </a:r>
            <a:r>
              <a:rPr lang="en-US" sz="1600" dirty="0" smtClean="0">
                <a:ea typeface="Times New Roman" panose="02020603050405020304" pitchFamily="18" charset="0"/>
              </a:rPr>
              <a:t> </a:t>
            </a:r>
            <a:r>
              <a:rPr lang="en-US" sz="1600" dirty="0" err="1" smtClean="0">
                <a:ea typeface="Times New Roman" panose="02020603050405020304" pitchFamily="18" charset="0"/>
              </a:rPr>
              <a:t>việc</a:t>
            </a:r>
            <a:r>
              <a:rPr lang="en-US" sz="1600" dirty="0" smtClean="0">
                <a:ea typeface="Times New Roman" panose="02020603050405020304" pitchFamily="18" charset="0"/>
              </a:rPr>
              <a:t> </a:t>
            </a:r>
            <a:r>
              <a:rPr lang="en-US" sz="1600" dirty="0" err="1" smtClean="0">
                <a:ea typeface="Times New Roman" panose="02020603050405020304" pitchFamily="18" charset="0"/>
              </a:rPr>
              <a:t>huấn</a:t>
            </a:r>
            <a:r>
              <a:rPr lang="en-US" sz="1600" dirty="0" smtClean="0">
                <a:ea typeface="Times New Roman" panose="02020603050405020304" pitchFamily="18" charset="0"/>
              </a:rPr>
              <a:t> </a:t>
            </a:r>
            <a:r>
              <a:rPr lang="en-US" sz="1600" dirty="0" err="1" smtClean="0">
                <a:ea typeface="Times New Roman" panose="02020603050405020304" pitchFamily="18" charset="0"/>
              </a:rPr>
              <a:t>luyện</a:t>
            </a:r>
            <a:r>
              <a:rPr lang="en-US" sz="1600" dirty="0" smtClean="0">
                <a:ea typeface="Times New Roman" panose="02020603050405020304" pitchFamily="18" charset="0"/>
              </a:rPr>
              <a:t> </a:t>
            </a:r>
            <a:r>
              <a:rPr lang="en-US" sz="1600" dirty="0" err="1" smtClean="0">
                <a:ea typeface="Times New Roman" panose="02020603050405020304" pitchFamily="18" charset="0"/>
              </a:rPr>
              <a:t>và</a:t>
            </a:r>
            <a:r>
              <a:rPr lang="en-US" sz="1600" dirty="0" smtClean="0">
                <a:ea typeface="Times New Roman" panose="02020603050405020304" pitchFamily="18" charset="0"/>
              </a:rPr>
              <a:t> </a:t>
            </a:r>
            <a:r>
              <a:rPr lang="en-US" sz="1600" dirty="0" err="1" smtClean="0">
                <a:ea typeface="Times New Roman" panose="02020603050405020304" pitchFamily="18" charset="0"/>
              </a:rPr>
              <a:t>nhận</a:t>
            </a:r>
            <a:r>
              <a:rPr lang="en-US" sz="1600" dirty="0" smtClean="0">
                <a:ea typeface="Times New Roman" panose="02020603050405020304" pitchFamily="18" charset="0"/>
              </a:rPr>
              <a:t> </a:t>
            </a:r>
            <a:r>
              <a:rPr lang="en-US" sz="1600" dirty="0" err="1" smtClean="0">
                <a:ea typeface="Times New Roman" panose="02020603050405020304" pitchFamily="18" charset="0"/>
              </a:rPr>
              <a:t>dạng</a:t>
            </a:r>
            <a:r>
              <a:rPr lang="en-US" sz="1600" dirty="0" smtClean="0">
                <a:ea typeface="Times New Roman" panose="02020603050405020304" pitchFamily="18" charset="0"/>
              </a:rPr>
              <a:t> </a:t>
            </a:r>
            <a:r>
              <a:rPr lang="en-US" sz="1600" dirty="0" err="1" smtClean="0">
                <a:ea typeface="Times New Roman" panose="02020603050405020304" pitchFamily="18" charset="0"/>
              </a:rPr>
              <a:t>chữ</a:t>
            </a:r>
            <a:r>
              <a:rPr lang="en-US" sz="1600" dirty="0" smtClean="0">
                <a:ea typeface="Times New Roman" panose="02020603050405020304" pitchFamily="18" charset="0"/>
              </a:rPr>
              <a:t> </a:t>
            </a:r>
            <a:r>
              <a:rPr lang="en-US" sz="1600" dirty="0" err="1" smtClean="0">
                <a:ea typeface="Times New Roman" panose="02020603050405020304" pitchFamily="18" charset="0"/>
              </a:rPr>
              <a:t>viết</a:t>
            </a:r>
            <a:r>
              <a:rPr lang="en-US" sz="1600" dirty="0" smtClean="0">
                <a:ea typeface="Times New Roman" panose="02020603050405020304" pitchFamily="18" charset="0"/>
              </a:rPr>
              <a:t> </a:t>
            </a:r>
            <a:r>
              <a:rPr lang="en-US" sz="1600" dirty="0" err="1" smtClean="0">
                <a:ea typeface="Times New Roman" panose="02020603050405020304" pitchFamily="18" charset="0"/>
              </a:rPr>
              <a:t>tay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70"/>
          <a:stretch/>
        </p:blipFill>
        <p:spPr>
          <a:xfrm>
            <a:off x="535550" y="302321"/>
            <a:ext cx="8212913" cy="395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9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9446"/>
            <a:ext cx="9144000" cy="576064"/>
          </a:xfrm>
        </p:spPr>
        <p:txBody>
          <a:bodyPr/>
          <a:lstStyle/>
          <a:p>
            <a:r>
              <a:rPr lang="en-US" sz="2400" b="1" dirty="0" err="1">
                <a:solidFill>
                  <a:schemeClr val="tx1"/>
                </a:solidFill>
              </a:rPr>
              <a:t>Tiền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 err="1">
                <a:solidFill>
                  <a:schemeClr val="tx1"/>
                </a:solidFill>
              </a:rPr>
              <a:t>xử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 err="1">
                <a:solidFill>
                  <a:schemeClr val="tx1"/>
                </a:solidFill>
              </a:rPr>
              <a:t>lý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8" name="Picture 7" descr="E:\Study\Luận văn\HWR coding\Hand writing recognition\Hand writing recognition\doc\matches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2828"/>
            <a:ext cx="3707904" cy="380629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694521" y="4489124"/>
            <a:ext cx="25233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latin typeface="+mj-lt"/>
                <a:ea typeface="Times New Roman" panose="02020603050405020304" pitchFamily="18" charset="0"/>
              </a:rPr>
              <a:t>Kỹ</a:t>
            </a:r>
            <a:r>
              <a:rPr lang="en-US" sz="1600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+mj-lt"/>
                <a:ea typeface="Times New Roman" panose="02020603050405020304" pitchFamily="18" charset="0"/>
              </a:rPr>
              <a:t>thuật</a:t>
            </a:r>
            <a:r>
              <a:rPr lang="en-US" sz="1600" dirty="0">
                <a:latin typeface="+mj-lt"/>
                <a:ea typeface="Times New Roman" panose="02020603050405020304" pitchFamily="18" charset="0"/>
              </a:rPr>
              <a:t> Image Alignment</a:t>
            </a:r>
            <a:endParaRPr lang="en-US" sz="1600" dirty="0">
              <a:latin typeface="+mj-lt"/>
            </a:endParaRPr>
          </a:p>
        </p:txBody>
      </p:sp>
      <p:pic>
        <p:nvPicPr>
          <p:cNvPr id="9" name="Picture 8" descr="E:\Study\Luận văn\HWR coding\Hand writing recognition\Hand writing recognition\doc\image_crop_copy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063" y="682828"/>
            <a:ext cx="3843914" cy="245981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4807707" y="3126738"/>
            <a:ext cx="40847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latin typeface="+mj-lt"/>
                <a:ea typeface="Times New Roman" panose="02020603050405020304" pitchFamily="18" charset="0"/>
              </a:rPr>
              <a:t>Xác</a:t>
            </a:r>
            <a:r>
              <a:rPr lang="en-US" sz="1600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+mj-lt"/>
                <a:ea typeface="Times New Roman" panose="02020603050405020304" pitchFamily="18" charset="0"/>
              </a:rPr>
              <a:t>định</a:t>
            </a:r>
            <a:r>
              <a:rPr lang="en-US" sz="1600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+mj-lt"/>
                <a:ea typeface="Times New Roman" panose="02020603050405020304" pitchFamily="18" charset="0"/>
              </a:rPr>
              <a:t>khung</a:t>
            </a:r>
            <a:r>
              <a:rPr lang="en-US" sz="1600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+mj-lt"/>
                <a:ea typeface="Times New Roman" panose="02020603050405020304" pitchFamily="18" charset="0"/>
              </a:rPr>
              <a:t>điểm</a:t>
            </a:r>
            <a:r>
              <a:rPr lang="en-US" sz="1600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+mj-lt"/>
                <a:ea typeface="Times New Roman" panose="02020603050405020304" pitchFamily="18" charset="0"/>
              </a:rPr>
              <a:t>và</a:t>
            </a:r>
            <a:r>
              <a:rPr lang="en-US" sz="1600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+mj-lt"/>
                <a:ea typeface="Times New Roman" panose="02020603050405020304" pitchFamily="18" charset="0"/>
              </a:rPr>
              <a:t>các</a:t>
            </a:r>
            <a:r>
              <a:rPr lang="en-US" sz="1600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latin typeface="+mj-lt"/>
                <a:ea typeface="Times New Roman" panose="02020603050405020304" pitchFamily="18" charset="0"/>
              </a:rPr>
              <a:t>thông</a:t>
            </a:r>
            <a:r>
              <a:rPr lang="en-US" sz="1600" dirty="0">
                <a:latin typeface="+mj-lt"/>
                <a:ea typeface="Times New Roman" panose="02020603050405020304" pitchFamily="18" charset="0"/>
              </a:rPr>
              <a:t> tin </a:t>
            </a:r>
            <a:r>
              <a:rPr lang="en-US" sz="1600" dirty="0" err="1">
                <a:latin typeface="+mj-lt"/>
                <a:ea typeface="Times New Roman" panose="02020603050405020304" pitchFamily="18" charset="0"/>
              </a:rPr>
              <a:t>khác</a:t>
            </a:r>
            <a:endParaRPr lang="en-US" sz="1600" dirty="0">
              <a:latin typeface="+mj-lt"/>
            </a:endParaRPr>
          </a:p>
        </p:txBody>
      </p:sp>
      <p:pic>
        <p:nvPicPr>
          <p:cNvPr id="11" name="Picture 10" descr="E:\Study\Luận văn\HWR coding\Hand writing recognition\Hand writing recognition\doc\MSSV_crop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568" y="4220966"/>
            <a:ext cx="1619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E:\Study\Luận văn\HWR coding\Hand writing recognition\Hand writing recognition\doc\name_crop.jpg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" t="-857" r="43187"/>
          <a:stretch/>
        </p:blipFill>
        <p:spPr bwMode="auto">
          <a:xfrm>
            <a:off x="6116568" y="3579862"/>
            <a:ext cx="2775912" cy="5283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 descr="E:\Study\Luận văn\HWR coding\Hand writing recognition\Hand writing recognition\doc\diem_crop.jp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820" y="3578029"/>
            <a:ext cx="1047750" cy="1143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Straight Arrow Connector 14"/>
          <p:cNvCxnSpPr/>
          <p:nvPr/>
        </p:nvCxnSpPr>
        <p:spPr>
          <a:xfrm>
            <a:off x="3779912" y="2211710"/>
            <a:ext cx="8976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79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/>
              <a:t>So </a:t>
            </a:r>
            <a:r>
              <a:rPr lang="en-US" sz="2400" b="1" dirty="0" err="1"/>
              <a:t>sánh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32AEB8"/>
                </a:solidFill>
              </a:rPr>
              <a:t>EAST</a:t>
            </a:r>
            <a:r>
              <a:rPr lang="en-US" sz="2400" b="1" dirty="0"/>
              <a:t> </a:t>
            </a:r>
            <a:r>
              <a:rPr lang="en-US" sz="2400" b="1" dirty="0" err="1"/>
              <a:t>và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F2A40D"/>
                </a:solidFill>
              </a:rPr>
              <a:t>Scale Space</a:t>
            </a:r>
          </a:p>
        </p:txBody>
      </p:sp>
      <p:pic>
        <p:nvPicPr>
          <p:cNvPr id="14" name="Picture 13"/>
          <p:cNvPicPr/>
          <p:nvPr/>
        </p:nvPicPr>
        <p:blipFill rotWithShape="1">
          <a:blip r:embed="rId2"/>
          <a:srcRect l="1042" r="1"/>
          <a:stretch/>
        </p:blipFill>
        <p:spPr bwMode="auto">
          <a:xfrm>
            <a:off x="739747" y="1461683"/>
            <a:ext cx="3673475" cy="16383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 descr="E:\Study\Luận văn\HWR coding\Hand writing recognition\Hand writing recognition\doc\name_crop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14"/>
          <a:stretch/>
        </p:blipFill>
        <p:spPr bwMode="auto">
          <a:xfrm>
            <a:off x="5075549" y="2500364"/>
            <a:ext cx="3641658" cy="599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/>
          <p:cNvPicPr/>
          <p:nvPr/>
        </p:nvPicPr>
        <p:blipFill>
          <a:blip r:embed="rId4"/>
          <a:stretch>
            <a:fillRect/>
          </a:stretch>
        </p:blipFill>
        <p:spPr>
          <a:xfrm>
            <a:off x="5047075" y="1461683"/>
            <a:ext cx="3577274" cy="77799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724128" y="3299102"/>
            <a:ext cx="230704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ea typeface="Times New Roman" panose="02020603050405020304" pitchFamily="18" charset="0"/>
              </a:rPr>
              <a:t>Nhanh</a:t>
            </a:r>
            <a:r>
              <a:rPr lang="en-US" sz="1400" dirty="0"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a typeface="Times New Roman" panose="02020603050405020304" pitchFamily="18" charset="0"/>
              </a:rPr>
              <a:t>hơn</a:t>
            </a:r>
            <a:endParaRPr lang="en-US" sz="1400" dirty="0"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ea typeface="Times New Roman" panose="02020603050405020304" pitchFamily="18" charset="0"/>
              </a:rPr>
              <a:t>Đơn</a:t>
            </a:r>
            <a:r>
              <a:rPr lang="en-US" sz="1400" dirty="0"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a typeface="Times New Roman" panose="02020603050405020304" pitchFamily="18" charset="0"/>
              </a:rPr>
              <a:t>giản</a:t>
            </a:r>
            <a:r>
              <a:rPr lang="en-US" sz="1400" dirty="0">
                <a:ea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Chính</a:t>
            </a:r>
            <a:r>
              <a:rPr lang="en-US" sz="1400" dirty="0"/>
              <a:t> </a:t>
            </a:r>
            <a:r>
              <a:rPr lang="en-US" sz="1400" dirty="0" err="1"/>
              <a:t>xác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Phù</a:t>
            </a:r>
            <a:r>
              <a:rPr lang="en-US" sz="1400" dirty="0"/>
              <a:t> </a:t>
            </a:r>
            <a:r>
              <a:rPr lang="en-US" sz="1400" dirty="0" err="1"/>
              <a:t>hợp</a:t>
            </a:r>
            <a:r>
              <a:rPr lang="en-US" sz="1400" dirty="0"/>
              <a:t> </a:t>
            </a:r>
            <a:r>
              <a:rPr lang="en-US" sz="1400" dirty="0" err="1"/>
              <a:t>hơn</a:t>
            </a:r>
            <a:r>
              <a:rPr lang="en-US" sz="1400" dirty="0"/>
              <a:t> </a:t>
            </a:r>
            <a:r>
              <a:rPr lang="en-US" sz="1400" dirty="0" err="1"/>
              <a:t>với</a:t>
            </a:r>
            <a:r>
              <a:rPr lang="en-US" sz="1400" dirty="0"/>
              <a:t> </a:t>
            </a:r>
            <a:r>
              <a:rPr lang="en-US" sz="1400" dirty="0" err="1"/>
              <a:t>đề</a:t>
            </a:r>
            <a:r>
              <a:rPr lang="en-US" sz="1400" dirty="0"/>
              <a:t> </a:t>
            </a:r>
            <a:r>
              <a:rPr lang="en-US" sz="1400" dirty="0" err="1"/>
              <a:t>tài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827584" y="3299103"/>
            <a:ext cx="309634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ea typeface="Times New Roman" panose="02020603050405020304" pitchFamily="18" charset="0"/>
              </a:rPr>
              <a:t>Chậm</a:t>
            </a:r>
            <a:r>
              <a:rPr lang="en-US" sz="1400" dirty="0"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a typeface="Times New Roman" panose="02020603050405020304" pitchFamily="18" charset="0"/>
              </a:rPr>
              <a:t>hơn</a:t>
            </a:r>
            <a:endParaRPr lang="en-US" sz="1400" dirty="0"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ea typeface="Times New Roman" panose="02020603050405020304" pitchFamily="18" charset="0"/>
              </a:rPr>
              <a:t>Phức</a:t>
            </a:r>
            <a:r>
              <a:rPr lang="en-US" sz="1400" dirty="0"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a typeface="Times New Roman" panose="02020603050405020304" pitchFamily="18" charset="0"/>
              </a:rPr>
              <a:t>tạp</a:t>
            </a:r>
            <a:r>
              <a:rPr lang="en-US" sz="1400" dirty="0">
                <a:ea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ea typeface="Times New Roman" panose="02020603050405020304" pitchFamily="18" charset="0"/>
              </a:rPr>
              <a:t>Yêu</a:t>
            </a:r>
            <a:r>
              <a:rPr lang="en-US" sz="1400" dirty="0"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a typeface="Times New Roman" panose="02020603050405020304" pitchFamily="18" charset="0"/>
              </a:rPr>
              <a:t>cầu</a:t>
            </a:r>
            <a:r>
              <a:rPr lang="en-US" sz="1400" dirty="0"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a typeface="Times New Roman" panose="02020603050405020304" pitchFamily="18" charset="0"/>
              </a:rPr>
              <a:t>cấu</a:t>
            </a:r>
            <a:r>
              <a:rPr lang="en-US" sz="1400" dirty="0"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a typeface="Times New Roman" panose="02020603050405020304" pitchFamily="18" charset="0"/>
              </a:rPr>
              <a:t>hình</a:t>
            </a:r>
            <a:r>
              <a:rPr lang="en-US" sz="1400" dirty="0"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a typeface="Times New Roman" panose="02020603050405020304" pitchFamily="18" charset="0"/>
              </a:rPr>
              <a:t>máy</a:t>
            </a:r>
            <a:r>
              <a:rPr lang="en-US" sz="1400" dirty="0"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a typeface="Times New Roman" panose="02020603050405020304" pitchFamily="18" charset="0"/>
              </a:rPr>
              <a:t>cao</a:t>
            </a:r>
            <a:endParaRPr lang="en-US" sz="1400" dirty="0"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Không</a:t>
            </a:r>
            <a:r>
              <a:rPr lang="en-US" sz="1400" dirty="0"/>
              <a:t> </a:t>
            </a:r>
            <a:r>
              <a:rPr lang="en-US" sz="1400" dirty="0" err="1"/>
              <a:t>chính</a:t>
            </a:r>
            <a:r>
              <a:rPr lang="en-US" sz="1400" dirty="0"/>
              <a:t> </a:t>
            </a:r>
            <a:r>
              <a:rPr lang="en-US" sz="1400" dirty="0" err="1"/>
              <a:t>xác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Phải</a:t>
            </a:r>
            <a:r>
              <a:rPr lang="en-US" sz="1400" dirty="0"/>
              <a:t> </a:t>
            </a:r>
            <a:r>
              <a:rPr lang="en-US" sz="1400" dirty="0" err="1"/>
              <a:t>điều</a:t>
            </a:r>
            <a:r>
              <a:rPr lang="en-US" sz="1400" dirty="0"/>
              <a:t> </a:t>
            </a:r>
            <a:r>
              <a:rPr lang="en-US" sz="1400" dirty="0" err="1"/>
              <a:t>chỉnh</a:t>
            </a:r>
            <a:r>
              <a:rPr lang="en-US" sz="1400" dirty="0"/>
              <a:t> </a:t>
            </a:r>
            <a:r>
              <a:rPr lang="en-US" sz="1400" dirty="0" err="1"/>
              <a:t>kích</a:t>
            </a:r>
            <a:r>
              <a:rPr lang="en-US" sz="1400" dirty="0"/>
              <a:t> </a:t>
            </a:r>
            <a:r>
              <a:rPr lang="en-US" sz="1400" dirty="0" err="1"/>
              <a:t>thước</a:t>
            </a:r>
            <a:r>
              <a:rPr lang="en-US" sz="1400" dirty="0"/>
              <a:t> </a:t>
            </a:r>
            <a:br>
              <a:rPr lang="en-US" sz="1400" dirty="0"/>
            </a:br>
            <a:r>
              <a:rPr lang="en-US" sz="1400" dirty="0" err="1"/>
              <a:t>đầu</a:t>
            </a:r>
            <a:r>
              <a:rPr lang="en-US" sz="1400" dirty="0"/>
              <a:t> </a:t>
            </a:r>
            <a:r>
              <a:rPr lang="en-US" sz="1400" dirty="0" err="1" smtClean="0"/>
              <a:t>vào</a:t>
            </a:r>
            <a:endParaRPr lang="en-US" sz="1400" dirty="0"/>
          </a:p>
        </p:txBody>
      </p:sp>
      <p:sp>
        <p:nvSpPr>
          <p:cNvPr id="20" name="Rectangle 19"/>
          <p:cNvSpPr/>
          <p:nvPr/>
        </p:nvSpPr>
        <p:spPr>
          <a:xfrm>
            <a:off x="707271" y="841002"/>
            <a:ext cx="3705951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835696" y="818420"/>
            <a:ext cx="2371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EAST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011256" y="841002"/>
            <a:ext cx="3705951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220072" y="818420"/>
            <a:ext cx="2371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Scale Space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18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9446"/>
            <a:ext cx="9144000" cy="576064"/>
          </a:xfrm>
        </p:spPr>
        <p:txBody>
          <a:bodyPr/>
          <a:lstStyle/>
          <a:p>
            <a:r>
              <a:rPr lang="en-US" sz="2400" b="1" dirty="0" err="1">
                <a:solidFill>
                  <a:schemeClr val="tx1"/>
                </a:solidFill>
              </a:rPr>
              <a:t>Tiền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 err="1">
                <a:solidFill>
                  <a:schemeClr val="tx1"/>
                </a:solidFill>
              </a:rPr>
              <a:t>xử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  <a:r>
              <a:rPr lang="en-US" sz="2400" b="1" dirty="0" err="1">
                <a:solidFill>
                  <a:schemeClr val="tx1"/>
                </a:solidFill>
              </a:rPr>
              <a:t>lý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16" name="Picture 15" descr="E:\Study\Luận văn\HWR coding\Hand writing recognition\Hand writing recognition\doc\wordImg_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233" y="1067890"/>
            <a:ext cx="701382" cy="558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E:\Study\Luận văn\HWR coding\Hand writing recognition\Hand writing recognition\doc\wordImg_0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100" y="1135376"/>
            <a:ext cx="794900" cy="494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E:\Study\Luận văn\HWR coding\Hand writing recognition\Hand writing recognition\doc\wordImg_2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059582"/>
            <a:ext cx="755140" cy="537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3296110"/>
            <a:ext cx="1302570" cy="14209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100" y="2413928"/>
            <a:ext cx="2343072" cy="6508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41685" y="1291051"/>
            <a:ext cx="11208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Họ</a:t>
            </a:r>
            <a:r>
              <a:rPr lang="en-US" sz="1600" dirty="0" smtClean="0"/>
              <a:t> </a:t>
            </a:r>
            <a:r>
              <a:rPr lang="en-US" sz="1600" dirty="0" err="1" smtClean="0"/>
              <a:t>và</a:t>
            </a:r>
            <a:r>
              <a:rPr lang="en-US" sz="1600" dirty="0" smtClean="0"/>
              <a:t> </a:t>
            </a:r>
            <a:r>
              <a:rPr lang="en-US" sz="1600" dirty="0" err="1" smtClean="0"/>
              <a:t>tên</a:t>
            </a:r>
            <a:r>
              <a:rPr lang="en-US" sz="1600" dirty="0" smtClean="0"/>
              <a:t>:</a:t>
            </a:r>
            <a:endParaRPr lang="vi-VN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2394579" y="2555010"/>
            <a:ext cx="8150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MSSV:</a:t>
            </a:r>
            <a:endParaRPr lang="vi-VN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2313693" y="3818969"/>
            <a:ext cx="994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Điểm</a:t>
            </a:r>
            <a:r>
              <a:rPr lang="en-US" sz="1600" dirty="0" smtClean="0"/>
              <a:t> </a:t>
            </a:r>
            <a:r>
              <a:rPr lang="en-US" sz="1600" dirty="0" err="1" smtClean="0"/>
              <a:t>số</a:t>
            </a:r>
            <a:r>
              <a:rPr lang="en-US" sz="1600" dirty="0" smtClean="0"/>
              <a:t>:</a:t>
            </a:r>
            <a:endParaRPr lang="vi-VN" sz="1600" dirty="0"/>
          </a:p>
        </p:txBody>
      </p:sp>
    </p:spTree>
    <p:extLst>
      <p:ext uri="{BB962C8B-B14F-4D97-AF65-F5344CB8AC3E}">
        <p14:creationId xmlns:p14="http://schemas.microsoft.com/office/powerpoint/2010/main" val="313163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75"/>
          <a:stretch/>
        </p:blipFill>
        <p:spPr>
          <a:xfrm>
            <a:off x="-17709" y="0"/>
            <a:ext cx="4073719" cy="4731990"/>
          </a:xfrm>
          <a:prstGeom prst="rect">
            <a:avLst/>
          </a:prstGeom>
        </p:spPr>
      </p:pic>
      <p:sp>
        <p:nvSpPr>
          <p:cNvPr id="8" name="Text Placeholder 1"/>
          <p:cNvSpPr txBox="1">
            <a:spLocks/>
          </p:cNvSpPr>
          <p:nvPr/>
        </p:nvSpPr>
        <p:spPr>
          <a:xfrm>
            <a:off x="5294729" y="98433"/>
            <a:ext cx="3499544" cy="91355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 err="1" smtClean="0">
                <a:latin typeface="+mj-lt"/>
                <a:cs typeface="Arial" pitchFamily="34" charset="0"/>
              </a:rPr>
              <a:t>Mô</a:t>
            </a:r>
            <a:r>
              <a:rPr lang="en-US" altLang="ko-KR" sz="2400" b="1" dirty="0" smtClean="0">
                <a:latin typeface="+mj-lt"/>
                <a:cs typeface="Arial" pitchFamily="34" charset="0"/>
              </a:rPr>
              <a:t> </a:t>
            </a:r>
            <a:r>
              <a:rPr lang="en-US" altLang="ko-KR" sz="2400" b="1" dirty="0" err="1" smtClean="0">
                <a:latin typeface="+mj-lt"/>
                <a:cs typeface="Arial" pitchFamily="34" charset="0"/>
              </a:rPr>
              <a:t>hình</a:t>
            </a:r>
            <a:r>
              <a:rPr lang="en-US" altLang="ko-KR" sz="2400" b="1" dirty="0" smtClean="0">
                <a:latin typeface="+mj-lt"/>
                <a:cs typeface="Arial" pitchFamily="34" charset="0"/>
              </a:rPr>
              <a:t> </a:t>
            </a:r>
            <a:r>
              <a:rPr lang="en-US" altLang="ko-KR" sz="2400" b="1" dirty="0" err="1">
                <a:latin typeface="+mj-lt"/>
                <a:cs typeface="Arial" pitchFamily="34" charset="0"/>
              </a:rPr>
              <a:t>n</a:t>
            </a:r>
            <a:r>
              <a:rPr lang="en-US" altLang="ko-KR" sz="2400" b="1" dirty="0" err="1" smtClean="0">
                <a:latin typeface="+mj-lt"/>
                <a:cs typeface="Arial" pitchFamily="34" charset="0"/>
              </a:rPr>
              <a:t>hận</a:t>
            </a:r>
            <a:r>
              <a:rPr lang="en-US" altLang="ko-KR" sz="2400" b="1" dirty="0" smtClean="0">
                <a:latin typeface="+mj-lt"/>
                <a:cs typeface="Arial" pitchFamily="34" charset="0"/>
              </a:rPr>
              <a:t> </a:t>
            </a:r>
            <a:r>
              <a:rPr lang="en-US" altLang="ko-KR" sz="2400" b="1" dirty="0" err="1" smtClean="0">
                <a:latin typeface="+mj-lt"/>
                <a:cs typeface="Arial" pitchFamily="34" charset="0"/>
              </a:rPr>
              <a:t>dạng</a:t>
            </a:r>
            <a:r>
              <a:rPr lang="en-US" altLang="ko-KR" sz="2400" b="1" dirty="0" smtClean="0">
                <a:latin typeface="+mj-lt"/>
                <a:cs typeface="Arial" pitchFamily="34" charset="0"/>
              </a:rPr>
              <a:t> </a:t>
            </a:r>
          </a:p>
          <a:p>
            <a:pPr marL="0" indent="0" algn="ctr">
              <a:buNone/>
            </a:pPr>
            <a:r>
              <a:rPr lang="en-US" altLang="ko-KR" sz="2400" b="1" dirty="0" err="1" smtClean="0">
                <a:latin typeface="+mj-lt"/>
                <a:cs typeface="Arial" pitchFamily="34" charset="0"/>
              </a:rPr>
              <a:t>Quá</a:t>
            </a:r>
            <a:r>
              <a:rPr lang="en-US" altLang="ko-KR" sz="2400" b="1" dirty="0" smtClean="0">
                <a:latin typeface="+mj-lt"/>
                <a:cs typeface="Arial" pitchFamily="34" charset="0"/>
              </a:rPr>
              <a:t> </a:t>
            </a:r>
            <a:r>
              <a:rPr lang="en-US" altLang="ko-KR" sz="2400" b="1" dirty="0" err="1" smtClean="0">
                <a:latin typeface="+mj-lt"/>
                <a:cs typeface="Arial" pitchFamily="34" charset="0"/>
              </a:rPr>
              <a:t>trình</a:t>
            </a:r>
            <a:r>
              <a:rPr lang="en-US" altLang="ko-KR" sz="2400" b="1" dirty="0" smtClean="0">
                <a:latin typeface="+mj-lt"/>
                <a:cs typeface="Arial" pitchFamily="34" charset="0"/>
              </a:rPr>
              <a:t> </a:t>
            </a:r>
            <a:r>
              <a:rPr lang="en-US" altLang="ko-KR" sz="2400" b="1" dirty="0" err="1" smtClean="0">
                <a:latin typeface="+mj-lt"/>
                <a:cs typeface="Arial" pitchFamily="34" charset="0"/>
              </a:rPr>
              <a:t>huấn</a:t>
            </a:r>
            <a:r>
              <a:rPr lang="en-US" altLang="ko-KR" sz="2400" b="1" dirty="0" smtClean="0">
                <a:latin typeface="+mj-lt"/>
                <a:cs typeface="Arial" pitchFamily="34" charset="0"/>
              </a:rPr>
              <a:t> </a:t>
            </a:r>
            <a:r>
              <a:rPr lang="en-US" altLang="ko-KR" sz="2400" b="1" dirty="0" err="1" smtClean="0">
                <a:latin typeface="+mj-lt"/>
                <a:cs typeface="Arial" pitchFamily="34" charset="0"/>
              </a:rPr>
              <a:t>luyện</a:t>
            </a:r>
            <a:endParaRPr lang="ko-KR" altLang="en-US" sz="2400" b="1" dirty="0">
              <a:latin typeface="+mj-lt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37415" y="1923678"/>
            <a:ext cx="3956858" cy="2997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/>
          </a:p>
        </p:txBody>
      </p:sp>
      <p:sp>
        <p:nvSpPr>
          <p:cNvPr id="11" name="Rectangle 10"/>
          <p:cNvSpPr/>
          <p:nvPr/>
        </p:nvSpPr>
        <p:spPr>
          <a:xfrm>
            <a:off x="4837415" y="2726806"/>
            <a:ext cx="3956858" cy="2997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/>
          </a:p>
        </p:txBody>
      </p:sp>
      <p:sp>
        <p:nvSpPr>
          <p:cNvPr id="13" name="TextBox 12"/>
          <p:cNvSpPr txBox="1"/>
          <p:nvPr/>
        </p:nvSpPr>
        <p:spPr>
          <a:xfrm>
            <a:off x="4893452" y="1918440"/>
            <a:ext cx="2784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Data Augmentation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059" y="2713221"/>
            <a:ext cx="2784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Changing Learning Rate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79186" y="2199521"/>
            <a:ext cx="3847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cs typeface="Arial" pitchFamily="34" charset="0"/>
              </a:rPr>
              <a:t>Tăng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khả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năng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nhận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dạng</a:t>
            </a:r>
            <a:endParaRPr lang="ko-KR" altLang="en-US" sz="1400" dirty="0"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79186" y="3020998"/>
            <a:ext cx="3847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cs typeface="Arial" pitchFamily="34" charset="0"/>
              </a:rPr>
              <a:t>Cho </a:t>
            </a:r>
            <a:r>
              <a:rPr lang="en-US" altLang="ko-KR" sz="1400" dirty="0" err="1">
                <a:cs typeface="Arial" pitchFamily="34" charset="0"/>
              </a:rPr>
              <a:t>mô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hình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dễ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hội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tụ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về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điểm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cực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trị</a:t>
            </a:r>
            <a:endParaRPr lang="en-US" altLang="ko-KR" sz="1400" dirty="0"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837415" y="3542718"/>
            <a:ext cx="3956858" cy="2997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/>
          </a:p>
        </p:txBody>
      </p:sp>
      <p:sp>
        <p:nvSpPr>
          <p:cNvPr id="20" name="TextBox 19"/>
          <p:cNvSpPr txBox="1"/>
          <p:nvPr/>
        </p:nvSpPr>
        <p:spPr>
          <a:xfrm>
            <a:off x="4901059" y="3529133"/>
            <a:ext cx="2784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Early Stopping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79186" y="3836910"/>
            <a:ext cx="3847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cs typeface="Arial" pitchFamily="34" charset="0"/>
              </a:rPr>
              <a:t>Tránh</a:t>
            </a:r>
            <a:r>
              <a:rPr lang="en-US" altLang="ko-KR" sz="1400" dirty="0">
                <a:cs typeface="Arial" pitchFamily="34" charset="0"/>
              </a:rPr>
              <a:t> Overfitting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06291C-E95C-4CAA-8A57-1F2F02B26B30}"/>
              </a:ext>
            </a:extLst>
          </p:cNvPr>
          <p:cNvSpPr/>
          <p:nvPr/>
        </p:nvSpPr>
        <p:spPr>
          <a:xfrm>
            <a:off x="611560" y="4780424"/>
            <a:ext cx="19527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600" dirty="0">
                <a:latin typeface="+mj-lt"/>
                <a:ea typeface="Times New Roman" panose="02020603050405020304" pitchFamily="18" charset="0"/>
              </a:rPr>
              <a:t>Mô hình nhận dạng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72215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/>
      <p:bldP spid="14" grpId="0"/>
      <p:bldP spid="16" grpId="0"/>
      <p:bldP spid="17" grpId="0"/>
      <p:bldP spid="19" grpId="0" animBg="1"/>
      <p:bldP spid="20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8F1BE6-2B83-4510-9847-0CC6B1AC90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55"/>
            <a:ext cx="9144000" cy="576064"/>
          </a:xfrm>
        </p:spPr>
        <p:txBody>
          <a:bodyPr/>
          <a:lstStyle/>
          <a:p>
            <a:r>
              <a:rPr lang="vi-VN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Đánh giá trên tập </a:t>
            </a:r>
            <a:r>
              <a:rPr lang="vi-VN" altLang="ko-KR" sz="2400" b="1" dirty="0">
                <a:solidFill>
                  <a:schemeClr val="accent1"/>
                </a:solidFill>
              </a:rPr>
              <a:t>122 ảnh</a:t>
            </a:r>
            <a:r>
              <a:rPr lang="vi-VN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401"/>
          <a:stretch/>
        </p:blipFill>
        <p:spPr>
          <a:xfrm>
            <a:off x="179512" y="627534"/>
            <a:ext cx="5499513" cy="40035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10BAD0-ECAF-4F10-BBD1-AB73475EB9E6}"/>
              </a:ext>
            </a:extLst>
          </p:cNvPr>
          <p:cNvSpPr/>
          <p:nvPr/>
        </p:nvSpPr>
        <p:spPr>
          <a:xfrm>
            <a:off x="1835696" y="4631124"/>
            <a:ext cx="28087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vi-VN" sz="1600" dirty="0">
                <a:effectLst/>
                <a:latin typeface="+mj-lt"/>
                <a:ea typeface="Times New Roman" panose="02020603050405020304" pitchFamily="18" charset="0"/>
              </a:rPr>
              <a:t>Ảnh </a:t>
            </a:r>
            <a:r>
              <a:rPr lang="vi-VN" sz="1600" dirty="0" smtClean="0">
                <a:latin typeface="+mj-lt"/>
                <a:ea typeface="Times New Roman" panose="02020603050405020304" pitchFamily="18" charset="0"/>
              </a:rPr>
              <a:t>giấy thi trên tập 122 ảnh</a:t>
            </a:r>
            <a:endParaRPr lang="en-US" sz="1600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10BAD0-ECAF-4F10-BBD1-AB73475EB9E6}"/>
              </a:ext>
            </a:extLst>
          </p:cNvPr>
          <p:cNvSpPr/>
          <p:nvPr/>
        </p:nvSpPr>
        <p:spPr>
          <a:xfrm>
            <a:off x="5761343" y="1275606"/>
            <a:ext cx="3382657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400" dirty="0" smtClean="0">
                <a:effectLst/>
                <a:latin typeface="+mj-lt"/>
                <a:ea typeface="Times New Roman" panose="02020603050405020304" pitchFamily="18" charset="0"/>
              </a:rPr>
              <a:t>Gồm 122 ảnh giấy thi “Mai Chí Bảo </a:t>
            </a:r>
            <a:br>
              <a:rPr lang="vi-VN" sz="1400" dirty="0" smtClean="0">
                <a:effectLst/>
                <a:latin typeface="+mj-lt"/>
                <a:ea typeface="Times New Roman" panose="02020603050405020304" pitchFamily="18" charset="0"/>
              </a:rPr>
            </a:br>
            <a:r>
              <a:rPr lang="vi-VN" sz="1400" dirty="0" smtClean="0">
                <a:effectLst/>
                <a:latin typeface="+mj-lt"/>
                <a:ea typeface="Times New Roman" panose="02020603050405020304" pitchFamily="18" charset="0"/>
              </a:rPr>
              <a:t>1710586”. Và </a:t>
            </a:r>
            <a:r>
              <a:rPr lang="vi-VN" sz="1400" dirty="0" smtClean="0">
                <a:latin typeface="+mj-lt"/>
                <a:ea typeface="Times New Roman" panose="02020603050405020304" pitchFamily="18" charset="0"/>
              </a:rPr>
              <a:t>k</a:t>
            </a:r>
            <a:r>
              <a:rPr lang="vi-VN" sz="1400" dirty="0" smtClean="0">
                <a:effectLst/>
                <a:latin typeface="+mj-lt"/>
                <a:ea typeface="Times New Roman" panose="02020603050405020304" pitchFamily="18" charset="0"/>
              </a:rPr>
              <a:t>hông bị hạn chế về: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400" dirty="0" smtClean="0">
                <a:latin typeface="+mj-lt"/>
              </a:rPr>
              <a:t>Phông nền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400" dirty="0">
                <a:latin typeface="+mj-lt"/>
              </a:rPr>
              <a:t>G</a:t>
            </a:r>
            <a:r>
              <a:rPr lang="vi-VN" sz="1400" dirty="0" smtClean="0">
                <a:latin typeface="+mj-lt"/>
              </a:rPr>
              <a:t>óc máy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400" dirty="0" smtClean="0">
                <a:latin typeface="+mj-lt"/>
              </a:rPr>
              <a:t>Ánh sáng</a:t>
            </a:r>
          </a:p>
          <a:p>
            <a:pPr>
              <a:lnSpc>
                <a:spcPct val="150000"/>
              </a:lnSpc>
            </a:pPr>
            <a:endParaRPr lang="vi-VN" sz="1400" dirty="0" smtClean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vi-VN" sz="1400" dirty="0" smtClean="0">
                <a:latin typeface="+mj-lt"/>
                <a:sym typeface="Wingdings" panose="05000000000000000000" pitchFamily="2" charset="2"/>
              </a:rPr>
              <a:t> </a:t>
            </a:r>
            <a:r>
              <a:rPr lang="en-US" sz="1400" dirty="0" err="1" smtClean="0">
                <a:sym typeface="Wingdings" panose="05000000000000000000" pitchFamily="2" charset="2"/>
              </a:rPr>
              <a:t>Đ</a:t>
            </a:r>
            <a:r>
              <a:rPr lang="en-US" sz="1400" dirty="0" err="1" smtClean="0"/>
              <a:t>ánh</a:t>
            </a:r>
            <a:r>
              <a:rPr lang="en-US" sz="1400" dirty="0" smtClean="0"/>
              <a:t> </a:t>
            </a:r>
            <a:r>
              <a:rPr lang="en-US" sz="1400" dirty="0" err="1"/>
              <a:t>giá</a:t>
            </a:r>
            <a:r>
              <a:rPr lang="en-US" sz="1400" dirty="0"/>
              <a:t> </a:t>
            </a:r>
            <a:r>
              <a:rPr lang="en-US" sz="1400" dirty="0" err="1" smtClean="0"/>
              <a:t>khả</a:t>
            </a:r>
            <a:r>
              <a:rPr lang="en-US" sz="1400" dirty="0" smtClean="0"/>
              <a:t> </a:t>
            </a:r>
            <a:r>
              <a:rPr lang="en-US" sz="1400" dirty="0" err="1" smtClean="0"/>
              <a:t>năng</a:t>
            </a:r>
            <a:r>
              <a:rPr lang="en-US" sz="1400" dirty="0" smtClean="0"/>
              <a:t> </a:t>
            </a:r>
            <a:r>
              <a:rPr lang="en-US" sz="1400" dirty="0" err="1" smtClean="0"/>
              <a:t>tiền</a:t>
            </a:r>
            <a:r>
              <a:rPr lang="en-US" sz="1400" dirty="0" smtClean="0"/>
              <a:t> </a:t>
            </a:r>
            <a:r>
              <a:rPr lang="en-US" sz="1400" dirty="0" err="1" smtClean="0"/>
              <a:t>xử</a:t>
            </a:r>
            <a:r>
              <a:rPr lang="en-US" sz="1400" dirty="0" smtClean="0"/>
              <a:t> </a:t>
            </a:r>
            <a:r>
              <a:rPr lang="en-US" sz="1400" dirty="0" err="1" smtClean="0"/>
              <a:t>lý</a:t>
            </a:r>
            <a:r>
              <a:rPr lang="en-US" sz="1400" dirty="0" smtClean="0"/>
              <a:t>, </a:t>
            </a:r>
            <a:r>
              <a:rPr lang="en-US" sz="1400" dirty="0" err="1" smtClean="0"/>
              <a:t>và</a:t>
            </a:r>
            <a:r>
              <a:rPr lang="en-US" sz="1400" dirty="0" smtClean="0"/>
              <a:t> </a:t>
            </a:r>
            <a:r>
              <a:rPr lang="en-US" sz="1400" dirty="0" err="1" smtClean="0"/>
              <a:t>khả</a:t>
            </a:r>
            <a:r>
              <a:rPr lang="en-US" sz="1400" dirty="0" smtClean="0"/>
              <a:t> </a:t>
            </a:r>
            <a:br>
              <a:rPr lang="en-US" sz="1400" dirty="0" smtClean="0"/>
            </a:br>
            <a:r>
              <a:rPr lang="en-US" sz="1400" dirty="0" err="1" smtClean="0"/>
              <a:t>năng</a:t>
            </a:r>
            <a:r>
              <a:rPr lang="en-US" sz="1400" dirty="0" smtClean="0"/>
              <a:t> </a:t>
            </a:r>
            <a:r>
              <a:rPr lang="en-US" sz="1400" dirty="0" err="1" smtClean="0"/>
              <a:t>nhận</a:t>
            </a:r>
            <a:r>
              <a:rPr lang="en-US" sz="1400" dirty="0" smtClean="0"/>
              <a:t> </a:t>
            </a:r>
            <a:r>
              <a:rPr lang="en-US" sz="1400" dirty="0" err="1" smtClean="0"/>
              <a:t>dạng</a:t>
            </a:r>
            <a:r>
              <a:rPr lang="en-US" sz="1400" dirty="0" smtClean="0"/>
              <a:t> “</a:t>
            </a:r>
            <a:r>
              <a:rPr lang="en-US" sz="1400" dirty="0" err="1" smtClean="0"/>
              <a:t>Họ</a:t>
            </a:r>
            <a:r>
              <a:rPr lang="en-US" sz="1400" dirty="0" smtClean="0"/>
              <a:t> </a:t>
            </a:r>
            <a:r>
              <a:rPr lang="en-US" sz="1400" dirty="0" err="1" smtClean="0"/>
              <a:t>và</a:t>
            </a:r>
            <a:r>
              <a:rPr lang="en-US" sz="1400" dirty="0" smtClean="0"/>
              <a:t> </a:t>
            </a:r>
            <a:r>
              <a:rPr lang="en-US" sz="1400" smtClean="0"/>
              <a:t>tên_MSSV</a:t>
            </a:r>
            <a:r>
              <a:rPr lang="en-US" sz="1400" dirty="0" smtClean="0"/>
              <a:t>”</a:t>
            </a:r>
            <a:endParaRPr 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433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8F1BE6-2B83-4510-9847-0CC6B1AC90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vi-VN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Đánh giá trên tập </a:t>
            </a:r>
            <a:r>
              <a:rPr lang="vi-VN" altLang="ko-KR" sz="2400" b="1" dirty="0">
                <a:solidFill>
                  <a:schemeClr val="accent1"/>
                </a:solidFill>
              </a:rPr>
              <a:t>122 ảnh</a:t>
            </a:r>
            <a:r>
              <a:rPr lang="vi-VN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4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AE35CC6-3179-4041-B7DC-44D9251D5C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338027"/>
              </p:ext>
            </p:extLst>
          </p:nvPr>
        </p:nvGraphicFramePr>
        <p:xfrm>
          <a:off x="395536" y="1848028"/>
          <a:ext cx="8496944" cy="1447444"/>
        </p:xfrm>
        <a:graphic>
          <a:graphicData uri="http://schemas.openxmlformats.org/drawingml/2006/table">
            <a:tbl>
              <a:tblPr firstRow="1">
                <a:tableStyleId>{E8B1032C-EA38-4F05-BA0D-38AFFFC7BED3}</a:tableStyleId>
              </a:tblPr>
              <a:tblGrid>
                <a:gridCol w="691794">
                  <a:extLst>
                    <a:ext uri="{9D8B030D-6E8A-4147-A177-3AD203B41FA5}">
                      <a16:colId xmlns:a16="http://schemas.microsoft.com/office/drawing/2014/main" val="3260951111"/>
                    </a:ext>
                  </a:extLst>
                </a:gridCol>
                <a:gridCol w="1390790">
                  <a:extLst>
                    <a:ext uri="{9D8B030D-6E8A-4147-A177-3AD203B41FA5}">
                      <a16:colId xmlns:a16="http://schemas.microsoft.com/office/drawing/2014/main" val="2260603564"/>
                    </a:ext>
                  </a:extLst>
                </a:gridCol>
                <a:gridCol w="1805848">
                  <a:extLst>
                    <a:ext uri="{9D8B030D-6E8A-4147-A177-3AD203B41FA5}">
                      <a16:colId xmlns:a16="http://schemas.microsoft.com/office/drawing/2014/main" val="1170993931"/>
                    </a:ext>
                  </a:extLst>
                </a:gridCol>
                <a:gridCol w="1609590">
                  <a:extLst>
                    <a:ext uri="{9D8B030D-6E8A-4147-A177-3AD203B41FA5}">
                      <a16:colId xmlns:a16="http://schemas.microsoft.com/office/drawing/2014/main" val="1282935483"/>
                    </a:ext>
                  </a:extLst>
                </a:gridCol>
                <a:gridCol w="1319293">
                  <a:extLst>
                    <a:ext uri="{9D8B030D-6E8A-4147-A177-3AD203B41FA5}">
                      <a16:colId xmlns:a16="http://schemas.microsoft.com/office/drawing/2014/main" val="713017375"/>
                    </a:ext>
                  </a:extLst>
                </a:gridCol>
                <a:gridCol w="1679629">
                  <a:extLst>
                    <a:ext uri="{9D8B030D-6E8A-4147-A177-3AD203B41FA5}">
                      <a16:colId xmlns:a16="http://schemas.microsoft.com/office/drawing/2014/main" val="3934091957"/>
                    </a:ext>
                  </a:extLst>
                </a:gridCol>
              </a:tblGrid>
              <a:tr h="792088"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CRNN + CTC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+ Data Augmentation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+ </a:t>
                      </a:r>
                      <a:r>
                        <a:rPr lang="vi-VN" sz="1300" dirty="0">
                          <a:effectLst/>
                        </a:rPr>
                        <a:t>Changing </a:t>
                      </a:r>
                      <a:br>
                        <a:rPr lang="vi-VN" sz="1300" dirty="0">
                          <a:effectLst/>
                        </a:rPr>
                      </a:br>
                      <a:r>
                        <a:rPr lang="en-US" sz="1300" dirty="0">
                          <a:effectLst/>
                        </a:rPr>
                        <a:t>Learning Rate 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+ Attention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+ Lexicon </a:t>
                      </a:r>
                      <a:r>
                        <a:rPr lang="vi-VN" sz="1300" dirty="0">
                          <a:effectLst/>
                        </a:rPr>
                        <a:t/>
                      </a:r>
                      <a:br>
                        <a:rPr lang="vi-VN" sz="1300" dirty="0">
                          <a:effectLst/>
                        </a:rPr>
                      </a:br>
                      <a:r>
                        <a:rPr lang="en-US" sz="1300" dirty="0">
                          <a:effectLst/>
                        </a:rPr>
                        <a:t>search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2524794"/>
                  </a:ext>
                </a:extLst>
              </a:tr>
              <a:tr h="327678"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CER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35.25%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23.40%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16.77%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16.24%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0.45%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13956382"/>
                  </a:ext>
                </a:extLst>
              </a:tr>
              <a:tr h="327678"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WER</a:t>
                      </a:r>
                      <a:endParaRPr lang="en-US" sz="13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74.59%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69.40%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45.63%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47.27%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0.55%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1102182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9678BB30-2A64-4098-8CB6-398FDE053C63}"/>
              </a:ext>
            </a:extLst>
          </p:cNvPr>
          <p:cNvSpPr/>
          <p:nvPr/>
        </p:nvSpPr>
        <p:spPr>
          <a:xfrm>
            <a:off x="2555775" y="3343013"/>
            <a:ext cx="4099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Kết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quả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nhận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dạng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họ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tên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trên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tập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122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ảnh</a:t>
            </a:r>
            <a:endParaRPr lang="en-US" sz="1600" dirty="0">
              <a:latin typeface="+mj-lt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697F881-FC72-482D-8D2A-D286B08F67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987910"/>
              </p:ext>
            </p:extLst>
          </p:nvPr>
        </p:nvGraphicFramePr>
        <p:xfrm>
          <a:off x="433718" y="1813867"/>
          <a:ext cx="8496945" cy="1867700"/>
        </p:xfrm>
        <a:graphic>
          <a:graphicData uri="http://schemas.openxmlformats.org/drawingml/2006/table">
            <a:tbl>
              <a:tblPr firstRow="1" firstCol="1">
                <a:tableStyleId>{BDBED569-4797-4DF1-A0F4-6AAB3CD982D8}</a:tableStyleId>
              </a:tblPr>
              <a:tblGrid>
                <a:gridCol w="735722">
                  <a:extLst>
                    <a:ext uri="{9D8B030D-6E8A-4147-A177-3AD203B41FA5}">
                      <a16:colId xmlns:a16="http://schemas.microsoft.com/office/drawing/2014/main" val="855646563"/>
                    </a:ext>
                  </a:extLst>
                </a:gridCol>
                <a:gridCol w="1136485">
                  <a:extLst>
                    <a:ext uri="{9D8B030D-6E8A-4147-A177-3AD203B41FA5}">
                      <a16:colId xmlns:a16="http://schemas.microsoft.com/office/drawing/2014/main" val="3520288223"/>
                    </a:ext>
                  </a:extLst>
                </a:gridCol>
                <a:gridCol w="1037325">
                  <a:extLst>
                    <a:ext uri="{9D8B030D-6E8A-4147-A177-3AD203B41FA5}">
                      <a16:colId xmlns:a16="http://schemas.microsoft.com/office/drawing/2014/main" val="3088953472"/>
                    </a:ext>
                  </a:extLst>
                </a:gridCol>
                <a:gridCol w="1842995">
                  <a:extLst>
                    <a:ext uri="{9D8B030D-6E8A-4147-A177-3AD203B41FA5}">
                      <a16:colId xmlns:a16="http://schemas.microsoft.com/office/drawing/2014/main" val="2484471850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383146888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3591472697"/>
                    </a:ext>
                  </a:extLst>
                </a:gridCol>
                <a:gridCol w="936106">
                  <a:extLst>
                    <a:ext uri="{9D8B030D-6E8A-4147-A177-3AD203B41FA5}">
                      <a16:colId xmlns:a16="http://schemas.microsoft.com/office/drawing/2014/main" val="3308839898"/>
                    </a:ext>
                  </a:extLst>
                </a:gridCol>
              </a:tblGrid>
              <a:tr h="1070357">
                <a:tc>
                  <a:txBody>
                    <a:bodyPr/>
                    <a:lstStyle/>
                    <a:p>
                      <a:endParaRPr lang="en-US" sz="10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Data 7 </a:t>
                      </a:r>
                      <a:r>
                        <a:rPr lang="en-US" sz="1300" dirty="0" err="1">
                          <a:effectLst/>
                        </a:rPr>
                        <a:t>chữ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vi-VN" sz="1300" dirty="0">
                          <a:effectLst/>
                        </a:rPr>
                        <a:t/>
                      </a:r>
                      <a:br>
                        <a:rPr lang="vi-VN" sz="1300" dirty="0">
                          <a:effectLst/>
                        </a:rPr>
                      </a:br>
                      <a:r>
                        <a:rPr lang="en-US" sz="1300" dirty="0" err="1">
                          <a:effectLst/>
                        </a:rPr>
                        <a:t>số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kèm</a:t>
                      </a:r>
                      <a:r>
                        <a:rPr lang="en-US" sz="1300" dirty="0">
                          <a:effectLst/>
                        </a:rPr>
                        <a:t> Blob Noise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+ Data </a:t>
                      </a:r>
                      <a:r>
                        <a:rPr lang="en-US" sz="1300" dirty="0" err="1">
                          <a:effectLst/>
                        </a:rPr>
                        <a:t>có</a:t>
                      </a:r>
                      <a:r>
                        <a:rPr lang="vi-VN" sz="1300" dirty="0">
                          <a:effectLst/>
                        </a:rPr>
                        <a:t/>
                      </a:r>
                      <a:br>
                        <a:rPr lang="vi-VN" sz="1300" dirty="0">
                          <a:effectLst/>
                        </a:rPr>
                      </a:br>
                      <a:r>
                        <a:rPr lang="en-US" sz="1300" dirty="0">
                          <a:effectLst/>
                        </a:rPr>
                        <a:t> 1,3,4,5,7 </a:t>
                      </a:r>
                      <a:r>
                        <a:rPr lang="vi-VN" sz="1300" dirty="0">
                          <a:effectLst/>
                        </a:rPr>
                        <a:t/>
                      </a:r>
                      <a:br>
                        <a:rPr lang="vi-VN" sz="1300" dirty="0">
                          <a:effectLst/>
                        </a:rPr>
                      </a:br>
                      <a:r>
                        <a:rPr lang="en-US" sz="1300" dirty="0" err="1">
                          <a:effectLst/>
                        </a:rPr>
                        <a:t>chữ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số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+Rotate, scale </a:t>
                      </a:r>
                      <a:r>
                        <a:rPr lang="en-US" sz="1300" dirty="0" err="1">
                          <a:effectLst/>
                        </a:rPr>
                        <a:t>từng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vi-VN" sz="1300" dirty="0">
                          <a:effectLst/>
                        </a:rPr>
                        <a:t/>
                      </a:r>
                      <a:br>
                        <a:rPr lang="vi-VN" sz="1300" dirty="0">
                          <a:effectLst/>
                        </a:rPr>
                      </a:br>
                      <a:r>
                        <a:rPr lang="en-US" sz="1300" dirty="0" err="1">
                          <a:effectLst/>
                        </a:rPr>
                        <a:t>chữ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số</a:t>
                      </a:r>
                      <a:r>
                        <a:rPr lang="en-US" sz="1300" dirty="0">
                          <a:effectLst/>
                        </a:rPr>
                        <a:t>,  Random Cutout, </a:t>
                      </a:r>
                      <a:r>
                        <a:rPr lang="en-US" sz="1300" dirty="0" err="1">
                          <a:effectLst/>
                        </a:rPr>
                        <a:t>Thêm</a:t>
                      </a:r>
                      <a:r>
                        <a:rPr lang="en-US" sz="1300" dirty="0">
                          <a:effectLst/>
                        </a:rPr>
                        <a:t> Line Noise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+ </a:t>
                      </a:r>
                      <a:r>
                        <a:rPr lang="en-US" sz="1300" dirty="0" err="1">
                          <a:effectLst/>
                        </a:rPr>
                        <a:t>Thay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đổi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khoảng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vi-VN" sz="1300" dirty="0">
                          <a:effectLst/>
                        </a:rPr>
                        <a:t/>
                      </a:r>
                      <a:br>
                        <a:rPr lang="vi-VN" sz="1300" dirty="0">
                          <a:effectLst/>
                        </a:rPr>
                      </a:br>
                      <a:r>
                        <a:rPr lang="en-US" sz="1300" dirty="0" err="1">
                          <a:effectLst/>
                        </a:rPr>
                        <a:t>cách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giữa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các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số</a:t>
                      </a:r>
                      <a:r>
                        <a:rPr lang="en-US" sz="1300" dirty="0">
                          <a:effectLst/>
                        </a:rPr>
                        <a:t>, </a:t>
                      </a:r>
                      <a:r>
                        <a:rPr lang="vi-VN" sz="1300" dirty="0">
                          <a:effectLst/>
                        </a:rPr>
                        <a:t/>
                      </a:r>
                      <a:br>
                        <a:rPr lang="vi-VN" sz="1300" dirty="0">
                          <a:effectLst/>
                        </a:rPr>
                      </a:br>
                      <a:r>
                        <a:rPr lang="vi-VN" sz="1300" dirty="0">
                          <a:effectLst/>
                        </a:rPr>
                        <a:t>Sc</a:t>
                      </a:r>
                      <a:r>
                        <a:rPr lang="en-US" sz="1300" dirty="0">
                          <a:effectLst/>
                        </a:rPr>
                        <a:t>ale, Rotate </a:t>
                      </a:r>
                      <a:r>
                        <a:rPr lang="en-US" sz="1300" dirty="0" err="1">
                          <a:effectLst/>
                        </a:rPr>
                        <a:t>toàn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vi-VN" sz="1300" dirty="0">
                          <a:effectLst/>
                        </a:rPr>
                        <a:t/>
                      </a:r>
                      <a:br>
                        <a:rPr lang="vi-VN" sz="1300" dirty="0">
                          <a:effectLst/>
                        </a:rPr>
                      </a:br>
                      <a:r>
                        <a:rPr lang="en-US" sz="1300" dirty="0" err="1">
                          <a:effectLst/>
                        </a:rPr>
                        <a:t>ảnh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+ </a:t>
                      </a:r>
                      <a:r>
                        <a:rPr lang="en-US" sz="1300" dirty="0" err="1">
                          <a:effectLst/>
                        </a:rPr>
                        <a:t>Thêm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vi-VN" sz="1300" dirty="0">
                          <a:effectLst/>
                        </a:rPr>
                        <a:t/>
                      </a:r>
                      <a:br>
                        <a:rPr lang="vi-VN" sz="1300" dirty="0">
                          <a:effectLst/>
                        </a:rPr>
                      </a:br>
                      <a:r>
                        <a:rPr lang="en-US" sz="1300" dirty="0">
                          <a:effectLst/>
                        </a:rPr>
                        <a:t>data </a:t>
                      </a:r>
                      <a:r>
                        <a:rPr lang="en-US" sz="1300" dirty="0" err="1">
                          <a:effectLst/>
                        </a:rPr>
                        <a:t>thật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vi-VN" sz="1300" dirty="0">
                          <a:effectLst/>
                        </a:rPr>
                        <a:t/>
                      </a:r>
                      <a:br>
                        <a:rPr lang="vi-VN" sz="1300" dirty="0">
                          <a:effectLst/>
                        </a:rPr>
                      </a:br>
                      <a:r>
                        <a:rPr lang="en-US" sz="1300" dirty="0">
                          <a:effectLst/>
                        </a:rPr>
                        <a:t>(799 </a:t>
                      </a:r>
                      <a:r>
                        <a:rPr lang="en-US" sz="1300" dirty="0" err="1">
                          <a:effectLst/>
                        </a:rPr>
                        <a:t>ảnh</a:t>
                      </a:r>
                      <a:r>
                        <a:rPr lang="en-US" sz="1300" dirty="0">
                          <a:effectLst/>
                        </a:rPr>
                        <a:t>)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+</a:t>
                      </a:r>
                      <a:r>
                        <a:rPr lang="vi-VN" sz="1300" dirty="0">
                          <a:effectLst/>
                        </a:rPr>
                        <a:t> </a:t>
                      </a:r>
                      <a:r>
                        <a:rPr lang="en-US" sz="1300" dirty="0">
                          <a:effectLst/>
                        </a:rPr>
                        <a:t>Lexicon </a:t>
                      </a:r>
                      <a:r>
                        <a:rPr lang="vi-VN" sz="1300" dirty="0">
                          <a:effectLst/>
                        </a:rPr>
                        <a:t/>
                      </a:r>
                      <a:br>
                        <a:rPr lang="vi-VN" sz="1300" dirty="0">
                          <a:effectLst/>
                        </a:rPr>
                      </a:br>
                      <a:r>
                        <a:rPr lang="en-US" sz="1300" dirty="0">
                          <a:effectLst/>
                        </a:rPr>
                        <a:t>Search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4805719"/>
                  </a:ext>
                </a:extLst>
              </a:tr>
              <a:tr h="357366"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CER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63.82%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48.24%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45.55%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13.58%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3.63%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2.58%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79037440"/>
                  </a:ext>
                </a:extLst>
              </a:tr>
              <a:tr h="321614"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WER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100.00%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100.00%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100.00%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63.11%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22.95%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13.11%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7578608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C241BDB8-B628-4176-91BD-4D11B65D30B2}"/>
              </a:ext>
            </a:extLst>
          </p:cNvPr>
          <p:cNvSpPr/>
          <p:nvPr/>
        </p:nvSpPr>
        <p:spPr>
          <a:xfrm>
            <a:off x="2627783" y="3744185"/>
            <a:ext cx="41088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Kết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quả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nhận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dạng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vi-VN" sz="1600" dirty="0">
                <a:effectLst/>
                <a:latin typeface="+mj-lt"/>
                <a:ea typeface="Times New Roman" panose="02020603050405020304" pitchFamily="18" charset="0"/>
              </a:rPr>
              <a:t>MSSV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trên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tập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122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ảnh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539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8F1BE6-2B83-4510-9847-0CC6B1AC90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vi-VN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Đánh giá trên tập </a:t>
            </a:r>
            <a:r>
              <a:rPr lang="vi-VN" altLang="ko-KR" sz="2400" b="1" dirty="0">
                <a:solidFill>
                  <a:schemeClr val="accent1"/>
                </a:solidFill>
              </a:rPr>
              <a:t>122 ảnh</a:t>
            </a:r>
            <a:r>
              <a:rPr lang="vi-VN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3275856" y="2067694"/>
            <a:ext cx="28344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+mj-lt"/>
                <a:ea typeface="Times New Roman" panose="02020603050405020304" pitchFamily="18" charset="0"/>
              </a:rPr>
              <a:t>“Mai </a:t>
            </a:r>
            <a:r>
              <a:rPr lang="en-US" sz="2000" dirty="0" err="1">
                <a:latin typeface="+mj-lt"/>
                <a:ea typeface="Times New Roman" panose="02020603050405020304" pitchFamily="18" charset="0"/>
              </a:rPr>
              <a:t>Chí</a:t>
            </a:r>
            <a:r>
              <a:rPr lang="en-US" sz="2000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Times New Roman" panose="02020603050405020304" pitchFamily="18" charset="0"/>
              </a:rPr>
              <a:t>Bảo</a:t>
            </a:r>
            <a:r>
              <a:rPr lang="en-US" sz="2000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smtClean="0">
                <a:latin typeface="+mj-lt"/>
                <a:ea typeface="Times New Roman" panose="02020603050405020304" pitchFamily="18" charset="0"/>
              </a:rPr>
              <a:t>1710586”</a:t>
            </a:r>
            <a:endParaRPr lang="vi-VN" sz="2000"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90526" y="2571750"/>
            <a:ext cx="2129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+mj-lt"/>
                <a:ea typeface="Times New Roman" panose="02020603050405020304" pitchFamily="18" charset="0"/>
              </a:rPr>
              <a:t>CER, WER = 0%</a:t>
            </a:r>
            <a:endParaRPr lang="vi-VN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8462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8F1BE6-2B83-4510-9847-0CC6B1AC90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Đánh giá trên tập </a:t>
            </a:r>
            <a:r>
              <a:rPr lang="vi-VN" altLang="ko-KR" sz="2400" b="1" dirty="0">
                <a:solidFill>
                  <a:schemeClr val="accent1"/>
                </a:solidFill>
              </a:rPr>
              <a:t>100 ảnh không hạn chế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A8FA3B-7FBA-43AD-B24B-78A9B7F8F2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9" b="51347"/>
          <a:stretch/>
        </p:blipFill>
        <p:spPr bwMode="auto">
          <a:xfrm>
            <a:off x="444" y="1059582"/>
            <a:ext cx="6142649" cy="33412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10BAD0-ECAF-4F10-BBD1-AB73475EB9E6}"/>
              </a:ext>
            </a:extLst>
          </p:cNvPr>
          <p:cNvSpPr/>
          <p:nvPr/>
        </p:nvSpPr>
        <p:spPr>
          <a:xfrm>
            <a:off x="1057434" y="4433160"/>
            <a:ext cx="40286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600" dirty="0">
                <a:effectLst/>
                <a:latin typeface="+mj-lt"/>
                <a:ea typeface="Times New Roman" panose="02020603050405020304" pitchFamily="18" charset="0"/>
              </a:rPr>
              <a:t>Ảnh </a:t>
            </a:r>
            <a:r>
              <a:rPr lang="vi-VN" sz="1600" dirty="0" smtClean="0">
                <a:latin typeface="+mj-lt"/>
                <a:ea typeface="Times New Roman" panose="02020603050405020304" pitchFamily="18" charset="0"/>
              </a:rPr>
              <a:t>giấy thi trên tập ảnh </a:t>
            </a:r>
            <a:r>
              <a:rPr lang="vi-VN" sz="1600" dirty="0" smtClean="0">
                <a:effectLst/>
                <a:latin typeface="+mj-lt"/>
                <a:ea typeface="Times New Roman" panose="02020603050405020304" pitchFamily="18" charset="0"/>
              </a:rPr>
              <a:t>không bị </a:t>
            </a:r>
            <a:r>
              <a:rPr lang="vi-VN" sz="1600" dirty="0">
                <a:effectLst/>
                <a:latin typeface="+mj-lt"/>
                <a:ea typeface="Times New Roman" panose="02020603050405020304" pitchFamily="18" charset="0"/>
              </a:rPr>
              <a:t>hạn chế</a:t>
            </a:r>
            <a:endParaRPr lang="en-US" sz="1600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10BAD0-ECAF-4F10-BBD1-AB73475EB9E6}"/>
              </a:ext>
            </a:extLst>
          </p:cNvPr>
          <p:cNvSpPr/>
          <p:nvPr/>
        </p:nvSpPr>
        <p:spPr>
          <a:xfrm>
            <a:off x="6228184" y="1552983"/>
            <a:ext cx="2997937" cy="23544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400" dirty="0" smtClean="0">
                <a:effectLst/>
                <a:latin typeface="+mj-lt"/>
                <a:ea typeface="Times New Roman" panose="02020603050405020304" pitchFamily="18" charset="0"/>
              </a:rPr>
              <a:t>Không hạn chế về: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400" dirty="0" smtClean="0">
                <a:latin typeface="+mj-lt"/>
              </a:rPr>
              <a:t>Kiểu chữ, cách viết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400" dirty="0" smtClean="0">
                <a:latin typeface="+mj-lt"/>
              </a:rPr>
              <a:t>Phông nền, góc máy, ánh sáng</a:t>
            </a:r>
          </a:p>
          <a:p>
            <a:pPr>
              <a:lnSpc>
                <a:spcPct val="150000"/>
              </a:lnSpc>
            </a:pPr>
            <a:endParaRPr lang="vi-VN" sz="1400" dirty="0" smtClean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vi-VN" sz="1400" dirty="0" smtClean="0">
                <a:latin typeface="+mj-lt"/>
                <a:sym typeface="Wingdings" panose="05000000000000000000" pitchFamily="2" charset="2"/>
              </a:rPr>
              <a:t> </a:t>
            </a:r>
            <a:r>
              <a:rPr lang="en-US" sz="1400" dirty="0" err="1" smtClean="0">
                <a:sym typeface="Wingdings" panose="05000000000000000000" pitchFamily="2" charset="2"/>
              </a:rPr>
              <a:t>Đ</a:t>
            </a:r>
            <a:r>
              <a:rPr lang="en-US" sz="1400" dirty="0" err="1" smtClean="0"/>
              <a:t>ánh</a:t>
            </a:r>
            <a:r>
              <a:rPr lang="en-US" sz="1400" dirty="0" smtClean="0"/>
              <a:t> </a:t>
            </a:r>
            <a:r>
              <a:rPr lang="en-US" sz="1400" dirty="0" err="1"/>
              <a:t>giá</a:t>
            </a:r>
            <a:r>
              <a:rPr lang="en-US" sz="1400" dirty="0"/>
              <a:t> </a:t>
            </a:r>
            <a:r>
              <a:rPr lang="en-US" sz="1400" dirty="0" err="1" smtClean="0"/>
              <a:t>độ</a:t>
            </a:r>
            <a:r>
              <a:rPr lang="en-US" sz="1400" dirty="0" smtClean="0"/>
              <a:t> </a:t>
            </a:r>
            <a:r>
              <a:rPr lang="en-US" sz="1400" dirty="0" err="1"/>
              <a:t>chính</a:t>
            </a:r>
            <a:r>
              <a:rPr lang="en-US" sz="1400" dirty="0"/>
              <a:t> </a:t>
            </a:r>
            <a:r>
              <a:rPr lang="en-US" sz="1400" dirty="0" err="1"/>
              <a:t>xác</a:t>
            </a:r>
            <a:r>
              <a:rPr lang="en-US" sz="1400" dirty="0"/>
              <a:t> </a:t>
            </a:r>
            <a:r>
              <a:rPr lang="en-US" sz="1400" dirty="0" err="1"/>
              <a:t>khi</a:t>
            </a:r>
            <a:r>
              <a:rPr lang="en-US" sz="1400" dirty="0"/>
              <a:t> </a:t>
            </a:r>
            <a:r>
              <a:rPr lang="en-US" sz="1400" dirty="0" err="1" smtClean="0"/>
              <a:t>gửi</a:t>
            </a:r>
            <a:r>
              <a:rPr lang="en-US" sz="1400" dirty="0" smtClean="0"/>
              <a:t> </a:t>
            </a:r>
            <a:br>
              <a:rPr lang="en-US" sz="1400" dirty="0" smtClean="0"/>
            </a:br>
            <a:r>
              <a:rPr lang="en-US" sz="1400" dirty="0" err="1" smtClean="0"/>
              <a:t>trả</a:t>
            </a:r>
            <a:r>
              <a:rPr lang="en-US" sz="1400" dirty="0" smtClean="0"/>
              <a:t> </a:t>
            </a:r>
            <a:r>
              <a:rPr lang="en-US" sz="1400" dirty="0" err="1" smtClean="0"/>
              <a:t>về</a:t>
            </a:r>
            <a:r>
              <a:rPr lang="en-US" sz="1400" dirty="0" smtClean="0"/>
              <a:t> </a:t>
            </a:r>
            <a:r>
              <a:rPr lang="en-US" sz="1400" dirty="0" err="1"/>
              <a:t>kết</a:t>
            </a:r>
            <a:r>
              <a:rPr lang="en-US" sz="1400" dirty="0"/>
              <a:t> </a:t>
            </a:r>
            <a:r>
              <a:rPr lang="en-US" sz="1400" dirty="0" err="1"/>
              <a:t>quả</a:t>
            </a:r>
            <a:r>
              <a:rPr lang="en-US" sz="1400" dirty="0"/>
              <a:t> </a:t>
            </a:r>
            <a:r>
              <a:rPr lang="en-US" sz="1400" dirty="0" err="1"/>
              <a:t>cuối</a:t>
            </a:r>
            <a:r>
              <a:rPr lang="en-US" sz="1400" dirty="0"/>
              <a:t> </a:t>
            </a:r>
            <a:r>
              <a:rPr lang="en-US" sz="1400" dirty="0" err="1"/>
              <a:t>cùng</a:t>
            </a:r>
            <a:r>
              <a:rPr lang="en-US" sz="1400" dirty="0"/>
              <a:t> </a:t>
            </a:r>
            <a:r>
              <a:rPr lang="en-US" sz="1400" dirty="0" err="1" smtClean="0"/>
              <a:t>với</a:t>
            </a:r>
            <a:r>
              <a:rPr lang="en-US" sz="1400" dirty="0" smtClean="0"/>
              <a:t> </a:t>
            </a:r>
            <a:r>
              <a:rPr lang="en-US" sz="1400" dirty="0" err="1" smtClean="0"/>
              <a:t>những</a:t>
            </a:r>
            <a:r>
              <a:rPr lang="en-US" sz="1400" dirty="0" smtClean="0"/>
              <a:t> </a:t>
            </a:r>
            <a:br>
              <a:rPr lang="en-US" sz="1400" dirty="0" smtClean="0"/>
            </a:br>
            <a:r>
              <a:rPr lang="en-US" sz="1400" dirty="0" err="1" smtClean="0"/>
              <a:t>điều</a:t>
            </a:r>
            <a:r>
              <a:rPr lang="en-US" sz="1400" dirty="0"/>
              <a:t> </a:t>
            </a:r>
            <a:r>
              <a:rPr lang="en-US" sz="1400" dirty="0" err="1" smtClean="0"/>
              <a:t>kiện</a:t>
            </a:r>
            <a:r>
              <a:rPr lang="en-US" sz="1400" dirty="0" smtClean="0"/>
              <a:t> </a:t>
            </a:r>
            <a:r>
              <a:rPr lang="en-US" sz="1400" dirty="0" err="1"/>
              <a:t>bất</a:t>
            </a:r>
            <a:r>
              <a:rPr lang="en-US" sz="1400" dirty="0"/>
              <a:t> </a:t>
            </a:r>
            <a:r>
              <a:rPr lang="en-US" sz="1400" dirty="0" err="1"/>
              <a:t>lợi</a:t>
            </a:r>
            <a:endParaRPr 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651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103065" y="344069"/>
            <a:ext cx="5256584" cy="720000"/>
            <a:chOff x="3131840" y="1491630"/>
            <a:chExt cx="5256584" cy="576064"/>
          </a:xfrm>
        </p:grpSpPr>
        <p:sp>
          <p:nvSpPr>
            <p:cNvPr id="2" name="Rectangle 1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Right Triangle 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097307" y="1288369"/>
            <a:ext cx="5262342" cy="1094648"/>
            <a:chOff x="3131839" y="1491629"/>
            <a:chExt cx="5256585" cy="576065"/>
          </a:xfrm>
        </p:grpSpPr>
        <p:sp>
          <p:nvSpPr>
            <p:cNvPr id="18" name="Rectangle 17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Right Triangle 18"/>
            <p:cNvSpPr/>
            <p:nvPr/>
          </p:nvSpPr>
          <p:spPr>
            <a:xfrm rot="5400000">
              <a:off x="3286777" y="1336691"/>
              <a:ext cx="410123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062582" y="2569373"/>
            <a:ext cx="5268096" cy="1077398"/>
            <a:chOff x="3131840" y="1491630"/>
            <a:chExt cx="5256584" cy="576064"/>
          </a:xfrm>
        </p:grpSpPr>
        <p:sp>
          <p:nvSpPr>
            <p:cNvPr id="21" name="Rectangle 20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Right Triangle 21"/>
            <p:cNvSpPr/>
            <p:nvPr/>
          </p:nvSpPr>
          <p:spPr>
            <a:xfrm rot="5400000">
              <a:off x="3279447" y="1344023"/>
              <a:ext cx="424786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073750" y="3901269"/>
            <a:ext cx="5285899" cy="841836"/>
            <a:chOff x="3131840" y="1491630"/>
            <a:chExt cx="5256584" cy="576064"/>
          </a:xfrm>
        </p:grpSpPr>
        <p:sp>
          <p:nvSpPr>
            <p:cNvPr id="24" name="Rectangle 23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Right Triangle 2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103065" y="344069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91554" y="1288372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51072" y="2569373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56485" y="3901269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823065" y="424711"/>
            <a:ext cx="4392568" cy="577002"/>
            <a:chOff x="3851840" y="1356248"/>
            <a:chExt cx="4392568" cy="577002"/>
          </a:xfrm>
        </p:grpSpPr>
        <p:sp>
          <p:nvSpPr>
            <p:cNvPr id="30" name="TextBox 29"/>
            <p:cNvSpPr txBox="1"/>
            <p:nvPr/>
          </p:nvSpPr>
          <p:spPr>
            <a:xfrm>
              <a:off x="3851840" y="1356248"/>
              <a:ext cx="4392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err="1">
                  <a:cs typeface="Arial" pitchFamily="34" charset="0"/>
                </a:rPr>
                <a:t>Tổng</a:t>
              </a:r>
              <a:r>
                <a:rPr lang="en-US" altLang="ko-KR" sz="1600" b="1" dirty="0">
                  <a:cs typeface="Arial" pitchFamily="34" charset="0"/>
                </a:rPr>
                <a:t> </a:t>
              </a:r>
              <a:r>
                <a:rPr lang="en-US" altLang="ko-KR" sz="1600" b="1" dirty="0" err="1">
                  <a:cs typeface="Arial" pitchFamily="34" charset="0"/>
                </a:rPr>
                <a:t>quan</a:t>
              </a:r>
              <a:r>
                <a:rPr lang="en-US" altLang="ko-KR" sz="1600" b="1" dirty="0">
                  <a:cs typeface="Arial" pitchFamily="34" charset="0"/>
                </a:rPr>
                <a:t> </a:t>
              </a:r>
              <a:r>
                <a:rPr lang="en-US" altLang="ko-KR" sz="1600" b="1" dirty="0" err="1">
                  <a:cs typeface="Arial" pitchFamily="34" charset="0"/>
                </a:rPr>
                <a:t>đề</a:t>
              </a:r>
              <a:r>
                <a:rPr lang="en-US" altLang="ko-KR" sz="1600" b="1" dirty="0">
                  <a:cs typeface="Arial" pitchFamily="34" charset="0"/>
                </a:rPr>
                <a:t> </a:t>
              </a:r>
              <a:r>
                <a:rPr lang="en-US" altLang="ko-KR" sz="1600" b="1" dirty="0" err="1">
                  <a:cs typeface="Arial" pitchFamily="34" charset="0"/>
                </a:rPr>
                <a:t>tài</a:t>
              </a:r>
              <a:r>
                <a:rPr lang="en-US" altLang="ko-KR" sz="1600" b="1" dirty="0">
                  <a:cs typeface="Arial" pitchFamily="34" charset="0"/>
                </a:rPr>
                <a:t> </a:t>
              </a:r>
              <a:endParaRPr lang="ko-KR" altLang="en-US" sz="1600" b="1" dirty="0"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851840" y="1625473"/>
              <a:ext cx="43925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 err="1" smtClean="0">
                  <a:cs typeface="Arial" pitchFamily="34" charset="0"/>
                </a:rPr>
                <a:t>Giới</a:t>
              </a:r>
              <a:r>
                <a:rPr lang="en-US" altLang="ko-KR" sz="1400" dirty="0" smtClean="0">
                  <a:cs typeface="Arial" pitchFamily="34" charset="0"/>
                </a:rPr>
                <a:t> </a:t>
              </a:r>
              <a:r>
                <a:rPr lang="en-US" altLang="ko-KR" sz="1400" dirty="0" err="1">
                  <a:cs typeface="Arial" pitchFamily="34" charset="0"/>
                </a:rPr>
                <a:t>thiệu</a:t>
              </a:r>
              <a:r>
                <a:rPr lang="en-US" altLang="ko-KR" sz="1400" dirty="0">
                  <a:cs typeface="Arial" pitchFamily="34" charset="0"/>
                </a:rPr>
                <a:t> </a:t>
              </a:r>
              <a:r>
                <a:rPr lang="en-US" altLang="ko-KR" sz="1400" dirty="0" err="1">
                  <a:cs typeface="Arial" pitchFamily="34" charset="0"/>
                </a:rPr>
                <a:t>mục</a:t>
              </a:r>
              <a:r>
                <a:rPr lang="en-US" altLang="ko-KR" sz="1400" dirty="0">
                  <a:cs typeface="Arial" pitchFamily="34" charset="0"/>
                </a:rPr>
                <a:t> </a:t>
              </a:r>
              <a:r>
                <a:rPr lang="en-US" altLang="ko-KR" sz="1400" dirty="0" err="1">
                  <a:cs typeface="Arial" pitchFamily="34" charset="0"/>
                </a:rPr>
                <a:t>tiêu</a:t>
              </a:r>
              <a:r>
                <a:rPr lang="en-US" altLang="ko-KR" sz="1400" dirty="0">
                  <a:cs typeface="Arial" pitchFamily="34" charset="0"/>
                </a:rPr>
                <a:t> </a:t>
              </a:r>
              <a:r>
                <a:rPr lang="en-US" altLang="ko-KR" sz="1400" dirty="0" err="1">
                  <a:cs typeface="Arial" pitchFamily="34" charset="0"/>
                </a:rPr>
                <a:t>và</a:t>
              </a:r>
              <a:r>
                <a:rPr lang="en-US" altLang="ko-KR" sz="1400" dirty="0">
                  <a:cs typeface="Arial" pitchFamily="34" charset="0"/>
                </a:rPr>
                <a:t> </a:t>
              </a:r>
              <a:r>
                <a:rPr lang="en-US" altLang="ko-KR" sz="1400" dirty="0" err="1">
                  <a:cs typeface="Arial" pitchFamily="34" charset="0"/>
                </a:rPr>
                <a:t>nội</a:t>
              </a:r>
              <a:r>
                <a:rPr lang="en-US" altLang="ko-KR" sz="1400" dirty="0">
                  <a:cs typeface="Arial" pitchFamily="34" charset="0"/>
                </a:rPr>
                <a:t> dung </a:t>
              </a:r>
              <a:r>
                <a:rPr lang="en-US" altLang="ko-KR" sz="1400" dirty="0" err="1">
                  <a:cs typeface="Arial" pitchFamily="34" charset="0"/>
                </a:rPr>
                <a:t>nghiên</a:t>
              </a:r>
              <a:r>
                <a:rPr lang="en-US" altLang="ko-KR" sz="1400" dirty="0">
                  <a:cs typeface="Arial" pitchFamily="34" charset="0"/>
                </a:rPr>
                <a:t> </a:t>
              </a:r>
              <a:r>
                <a:rPr lang="en-US" altLang="ko-KR" sz="1400" dirty="0" err="1">
                  <a:cs typeface="Arial" pitchFamily="34" charset="0"/>
                </a:rPr>
                <a:t>cứu</a:t>
              </a:r>
              <a:endParaRPr lang="ko-KR" altLang="en-US" sz="1400" dirty="0">
                <a:cs typeface="Arial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823064" y="1347010"/>
            <a:ext cx="4392568" cy="1007889"/>
            <a:chOff x="3851840" y="1356248"/>
            <a:chExt cx="4392568" cy="1007889"/>
          </a:xfrm>
        </p:grpSpPr>
        <p:sp>
          <p:nvSpPr>
            <p:cNvPr id="37" name="TextBox 36"/>
            <p:cNvSpPr txBox="1"/>
            <p:nvPr/>
          </p:nvSpPr>
          <p:spPr>
            <a:xfrm>
              <a:off x="3851840" y="1356248"/>
              <a:ext cx="4392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err="1">
                  <a:cs typeface="Arial" pitchFamily="34" charset="0"/>
                </a:rPr>
                <a:t>Lý</a:t>
              </a:r>
              <a:r>
                <a:rPr lang="en-US" altLang="ko-KR" sz="1600" b="1" dirty="0">
                  <a:cs typeface="Arial" pitchFamily="34" charset="0"/>
                </a:rPr>
                <a:t> </a:t>
              </a:r>
              <a:r>
                <a:rPr lang="en-US" altLang="ko-KR" sz="1600" b="1" dirty="0" err="1">
                  <a:cs typeface="Arial" pitchFamily="34" charset="0"/>
                </a:rPr>
                <a:t>thuyết</a:t>
              </a:r>
              <a:r>
                <a:rPr lang="en-US" altLang="ko-KR" sz="1600" b="1" dirty="0">
                  <a:cs typeface="Arial" pitchFamily="34" charset="0"/>
                </a:rPr>
                <a:t> </a:t>
              </a:r>
              <a:r>
                <a:rPr lang="en-US" altLang="ko-KR" sz="1600" b="1" dirty="0" err="1">
                  <a:cs typeface="Arial" pitchFamily="34" charset="0"/>
                </a:rPr>
                <a:t>tổng</a:t>
              </a:r>
              <a:r>
                <a:rPr lang="en-US" altLang="ko-KR" sz="1600" b="1" dirty="0">
                  <a:cs typeface="Arial" pitchFamily="34" charset="0"/>
                </a:rPr>
                <a:t> </a:t>
              </a:r>
              <a:r>
                <a:rPr lang="en-US" altLang="ko-KR" sz="1600" b="1" dirty="0" err="1">
                  <a:cs typeface="Arial" pitchFamily="34" charset="0"/>
                </a:rPr>
                <a:t>quan</a:t>
              </a:r>
              <a:endParaRPr lang="ko-KR" altLang="en-US" sz="1600" b="1" dirty="0">
                <a:cs typeface="Arial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851840" y="1625473"/>
              <a:ext cx="439256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 err="1" smtClean="0">
                  <a:cs typeface="Arial" pitchFamily="34" charset="0"/>
                </a:rPr>
                <a:t>Tổng</a:t>
              </a:r>
              <a:r>
                <a:rPr lang="en-US" altLang="ko-KR" sz="1400" dirty="0" smtClean="0">
                  <a:cs typeface="Arial" pitchFamily="34" charset="0"/>
                </a:rPr>
                <a:t> </a:t>
              </a:r>
              <a:r>
                <a:rPr lang="en-US" altLang="ko-KR" sz="1400" dirty="0" err="1">
                  <a:cs typeface="Arial" pitchFamily="34" charset="0"/>
                </a:rPr>
                <a:t>quan</a:t>
              </a:r>
              <a:r>
                <a:rPr lang="en-US" altLang="ko-KR" sz="1400" dirty="0">
                  <a:cs typeface="Arial" pitchFamily="34" charset="0"/>
                </a:rPr>
                <a:t> </a:t>
              </a:r>
              <a:r>
                <a:rPr lang="en-US" altLang="ko-KR" sz="1400" dirty="0" err="1">
                  <a:cs typeface="Arial" pitchFamily="34" charset="0"/>
                </a:rPr>
                <a:t>hệ</a:t>
              </a:r>
              <a:r>
                <a:rPr lang="en-US" altLang="ko-KR" sz="1400" dirty="0"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cs typeface="Arial" pitchFamily="34" charset="0"/>
                </a:rPr>
                <a:t>thống</a:t>
              </a:r>
              <a:endParaRPr lang="en-US" altLang="ko-KR" sz="1400" dirty="0"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 err="1" smtClean="0">
                  <a:cs typeface="Arial" pitchFamily="34" charset="0"/>
                </a:rPr>
                <a:t>Phát</a:t>
              </a:r>
              <a:r>
                <a:rPr lang="en-US" altLang="ko-KR" sz="1400" dirty="0" smtClean="0">
                  <a:cs typeface="Arial" pitchFamily="34" charset="0"/>
                </a:rPr>
                <a:t> </a:t>
              </a:r>
              <a:r>
                <a:rPr lang="en-US" altLang="ko-KR" sz="1400" dirty="0" err="1">
                  <a:cs typeface="Arial" pitchFamily="34" charset="0"/>
                </a:rPr>
                <a:t>hiện</a:t>
              </a:r>
              <a:r>
                <a:rPr lang="en-US" altLang="ko-KR" sz="1400" dirty="0">
                  <a:cs typeface="Arial" pitchFamily="34" charset="0"/>
                </a:rPr>
                <a:t> </a:t>
              </a:r>
              <a:r>
                <a:rPr lang="en-US" altLang="ko-KR" sz="1400" dirty="0" err="1">
                  <a:cs typeface="Arial" pitchFamily="34" charset="0"/>
                </a:rPr>
                <a:t>văn</a:t>
              </a:r>
              <a:r>
                <a:rPr lang="en-US" altLang="ko-KR" sz="1400" dirty="0">
                  <a:cs typeface="Arial" pitchFamily="34" charset="0"/>
                </a:rPr>
                <a:t> </a:t>
              </a:r>
              <a:r>
                <a:rPr lang="en-US" altLang="ko-KR" sz="1400" dirty="0" err="1">
                  <a:cs typeface="Arial" pitchFamily="34" charset="0"/>
                </a:rPr>
                <a:t>bản</a:t>
              </a:r>
              <a:endParaRPr lang="en-US" altLang="ko-KR" sz="1400" dirty="0"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 err="1" smtClean="0">
                  <a:cs typeface="Arial" pitchFamily="34" charset="0"/>
                </a:rPr>
                <a:t>Nhận</a:t>
              </a:r>
              <a:r>
                <a:rPr lang="en-US" altLang="ko-KR" sz="1400" dirty="0" smtClean="0">
                  <a:cs typeface="Arial" pitchFamily="34" charset="0"/>
                </a:rPr>
                <a:t> </a:t>
              </a:r>
              <a:r>
                <a:rPr lang="en-US" altLang="ko-KR" sz="1400" dirty="0" err="1">
                  <a:cs typeface="Arial" pitchFamily="34" charset="0"/>
                </a:rPr>
                <a:t>dạng</a:t>
              </a:r>
              <a:r>
                <a:rPr lang="en-US" altLang="ko-KR" sz="1400" dirty="0">
                  <a:cs typeface="Arial" pitchFamily="34" charset="0"/>
                </a:rPr>
                <a:t> </a:t>
              </a:r>
              <a:r>
                <a:rPr lang="en-US" altLang="ko-KR" sz="1400" dirty="0" err="1">
                  <a:cs typeface="Arial" pitchFamily="34" charset="0"/>
                </a:rPr>
                <a:t>văn</a:t>
              </a:r>
              <a:r>
                <a:rPr lang="en-US" altLang="ko-KR" sz="1400" dirty="0">
                  <a:cs typeface="Arial" pitchFamily="34" charset="0"/>
                </a:rPr>
                <a:t> </a:t>
              </a:r>
              <a:r>
                <a:rPr lang="en-US" altLang="ko-KR" sz="1400" dirty="0" err="1">
                  <a:cs typeface="Arial" pitchFamily="34" charset="0"/>
                </a:rPr>
                <a:t>bản</a:t>
              </a:r>
              <a:endParaRPr lang="ko-KR" altLang="en-US" sz="1400" dirty="0">
                <a:cs typeface="Arial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814033" y="2587354"/>
            <a:ext cx="4392568" cy="1007889"/>
            <a:chOff x="3851840" y="1356248"/>
            <a:chExt cx="4392568" cy="1007889"/>
          </a:xfrm>
        </p:grpSpPr>
        <p:sp>
          <p:nvSpPr>
            <p:cNvPr id="40" name="TextBox 39"/>
            <p:cNvSpPr txBox="1"/>
            <p:nvPr/>
          </p:nvSpPr>
          <p:spPr>
            <a:xfrm>
              <a:off x="3851840" y="1356248"/>
              <a:ext cx="4392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err="1">
                  <a:cs typeface="Arial" pitchFamily="34" charset="0"/>
                </a:rPr>
                <a:t>Kết</a:t>
              </a:r>
              <a:r>
                <a:rPr lang="en-US" altLang="ko-KR" sz="1600" b="1" dirty="0">
                  <a:cs typeface="Arial" pitchFamily="34" charset="0"/>
                </a:rPr>
                <a:t> </a:t>
              </a:r>
              <a:r>
                <a:rPr lang="en-US" altLang="ko-KR" sz="1600" b="1" dirty="0" err="1">
                  <a:cs typeface="Arial" pitchFamily="34" charset="0"/>
                </a:rPr>
                <a:t>quả</a:t>
              </a:r>
              <a:r>
                <a:rPr lang="en-US" altLang="ko-KR" sz="1600" b="1" dirty="0">
                  <a:cs typeface="Arial" pitchFamily="34" charset="0"/>
                </a:rPr>
                <a:t> </a:t>
              </a:r>
              <a:r>
                <a:rPr lang="en-US" altLang="ko-KR" sz="1600" b="1" dirty="0" err="1" smtClean="0">
                  <a:cs typeface="Arial" pitchFamily="34" charset="0"/>
                </a:rPr>
                <a:t>và</a:t>
              </a:r>
              <a:r>
                <a:rPr lang="en-US" altLang="ko-KR" sz="1600" b="1" dirty="0" smtClean="0">
                  <a:cs typeface="Arial" pitchFamily="34" charset="0"/>
                </a:rPr>
                <a:t> </a:t>
              </a:r>
              <a:r>
                <a:rPr lang="en-US" altLang="ko-KR" sz="1600" b="1" dirty="0" err="1" smtClean="0">
                  <a:cs typeface="Arial" pitchFamily="34" charset="0"/>
                </a:rPr>
                <a:t>đánh</a:t>
              </a:r>
              <a:r>
                <a:rPr lang="en-US" altLang="ko-KR" sz="1600" b="1" dirty="0" smtClean="0">
                  <a:cs typeface="Arial" pitchFamily="34" charset="0"/>
                </a:rPr>
                <a:t> </a:t>
              </a:r>
              <a:r>
                <a:rPr lang="en-US" altLang="ko-KR" sz="1600" b="1" dirty="0" err="1" smtClean="0">
                  <a:cs typeface="Arial" pitchFamily="34" charset="0"/>
                </a:rPr>
                <a:t>giá</a:t>
              </a:r>
              <a:endParaRPr lang="ko-KR" altLang="en-US" sz="1600" b="1" dirty="0">
                <a:cs typeface="Arial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851840" y="1625473"/>
              <a:ext cx="439256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 err="1" smtClean="0">
                  <a:cs typeface="Arial" pitchFamily="34" charset="0"/>
                </a:rPr>
                <a:t>Tiền</a:t>
              </a:r>
              <a:r>
                <a:rPr lang="en-US" altLang="ko-KR" sz="1400" dirty="0" smtClean="0"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cs typeface="Arial" pitchFamily="34" charset="0"/>
                </a:rPr>
                <a:t>xử</a:t>
              </a:r>
              <a:r>
                <a:rPr lang="en-US" altLang="ko-KR" sz="1400" dirty="0" smtClean="0"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cs typeface="Arial" pitchFamily="34" charset="0"/>
                </a:rPr>
                <a:t>lý</a:t>
              </a:r>
              <a:endParaRPr lang="en-US" altLang="ko-KR" sz="1400" dirty="0"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 err="1" smtClean="0">
                  <a:cs typeface="Arial" pitchFamily="34" charset="0"/>
                </a:rPr>
                <a:t>Huấn</a:t>
              </a:r>
              <a:r>
                <a:rPr lang="en-US" altLang="ko-KR" sz="1400" dirty="0" smtClean="0"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cs typeface="Arial" pitchFamily="34" charset="0"/>
                </a:rPr>
                <a:t>luyện</a:t>
              </a:r>
              <a:r>
                <a:rPr lang="en-US" altLang="ko-KR" sz="1400" dirty="0"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cs typeface="Arial" pitchFamily="34" charset="0"/>
                </a:rPr>
                <a:t>và</a:t>
              </a:r>
              <a:r>
                <a:rPr lang="en-US" altLang="ko-KR" sz="1400" dirty="0" smtClean="0"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cs typeface="Arial" pitchFamily="34" charset="0"/>
                </a:rPr>
                <a:t>nhận</a:t>
              </a:r>
              <a:r>
                <a:rPr lang="en-US" altLang="ko-KR" sz="1400" dirty="0" smtClean="0"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cs typeface="Arial" pitchFamily="34" charset="0"/>
                </a:rPr>
                <a:t>dạng</a:t>
              </a:r>
              <a:endParaRPr lang="en-US" altLang="ko-KR" sz="1400" dirty="0"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 err="1" smtClean="0">
                  <a:cs typeface="Arial" pitchFamily="34" charset="0"/>
                </a:rPr>
                <a:t>Mô</a:t>
              </a:r>
              <a:r>
                <a:rPr lang="en-US" altLang="ko-KR" sz="1400" dirty="0" smtClean="0"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cs typeface="Arial" pitchFamily="34" charset="0"/>
                </a:rPr>
                <a:t>hình</a:t>
              </a:r>
              <a:r>
                <a:rPr lang="en-US" altLang="ko-KR" sz="1400" dirty="0" smtClean="0"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cs typeface="Arial" pitchFamily="34" charset="0"/>
                </a:rPr>
                <a:t>hệ</a:t>
              </a:r>
              <a:r>
                <a:rPr lang="en-US" altLang="ko-KR" sz="1400" dirty="0" smtClean="0"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cs typeface="Arial" pitchFamily="34" charset="0"/>
                </a:rPr>
                <a:t>thống</a:t>
              </a:r>
              <a:r>
                <a:rPr lang="en-US" altLang="ko-KR" sz="1400" dirty="0" smtClean="0">
                  <a:cs typeface="Arial" pitchFamily="34" charset="0"/>
                </a:rPr>
                <a:t> </a:t>
              </a:r>
              <a:endParaRPr lang="ko-KR" altLang="en-US" sz="1400" dirty="0">
                <a:cs typeface="Arial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815605" y="3950660"/>
            <a:ext cx="4392568" cy="792445"/>
            <a:chOff x="3851840" y="1356248"/>
            <a:chExt cx="4392568" cy="792445"/>
          </a:xfrm>
        </p:grpSpPr>
        <p:sp>
          <p:nvSpPr>
            <p:cNvPr id="43" name="TextBox 42"/>
            <p:cNvSpPr txBox="1"/>
            <p:nvPr/>
          </p:nvSpPr>
          <p:spPr>
            <a:xfrm>
              <a:off x="3851840" y="1356248"/>
              <a:ext cx="4392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cs typeface="Arial" pitchFamily="34" charset="0"/>
                </a:rPr>
                <a:t>Kết</a:t>
              </a:r>
              <a:r>
                <a:rPr lang="en-US" altLang="ko-KR" b="1" dirty="0">
                  <a:cs typeface="Arial" pitchFamily="34" charset="0"/>
                </a:rPr>
                <a:t> </a:t>
              </a:r>
              <a:r>
                <a:rPr lang="en-US" altLang="ko-KR" b="1" dirty="0" err="1" smtClean="0">
                  <a:cs typeface="Arial" pitchFamily="34" charset="0"/>
                </a:rPr>
                <a:t>luận</a:t>
              </a:r>
              <a:endParaRPr lang="ko-KR" altLang="en-US" b="1" dirty="0">
                <a:cs typeface="Arial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851840" y="1625473"/>
              <a:ext cx="4392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 err="1">
                  <a:cs typeface="Arial" pitchFamily="34" charset="0"/>
                </a:rPr>
                <a:t>Đóng</a:t>
              </a:r>
              <a:r>
                <a:rPr lang="en-US" altLang="ko-KR" sz="1400" dirty="0">
                  <a:cs typeface="Arial" pitchFamily="34" charset="0"/>
                </a:rPr>
                <a:t> </a:t>
              </a:r>
              <a:r>
                <a:rPr lang="en-US" altLang="ko-KR" sz="1400" dirty="0" err="1">
                  <a:cs typeface="Arial" pitchFamily="34" charset="0"/>
                </a:rPr>
                <a:t>góp</a:t>
              </a:r>
              <a:r>
                <a:rPr lang="en-US" altLang="ko-KR" sz="1400" dirty="0">
                  <a:cs typeface="Arial" pitchFamily="34" charset="0"/>
                </a:rPr>
                <a:t> </a:t>
              </a:r>
              <a:r>
                <a:rPr lang="en-US" altLang="ko-KR" sz="1400" dirty="0" err="1">
                  <a:cs typeface="Arial" pitchFamily="34" charset="0"/>
                </a:rPr>
                <a:t>và</a:t>
              </a:r>
              <a:r>
                <a:rPr lang="en-US" altLang="ko-KR" sz="1400" dirty="0">
                  <a:cs typeface="Arial" pitchFamily="34" charset="0"/>
                </a:rPr>
                <a:t> </a:t>
              </a:r>
              <a:r>
                <a:rPr lang="en-US" altLang="ko-KR" sz="1400" dirty="0" err="1">
                  <a:cs typeface="Arial" pitchFamily="34" charset="0"/>
                </a:rPr>
                <a:t>hạn</a:t>
              </a:r>
              <a:r>
                <a:rPr lang="en-US" altLang="ko-KR" sz="1400" dirty="0">
                  <a:cs typeface="Arial" pitchFamily="34" charset="0"/>
                </a:rPr>
                <a:t> </a:t>
              </a:r>
              <a:r>
                <a:rPr lang="en-US" altLang="ko-KR" sz="1400" dirty="0" err="1">
                  <a:cs typeface="Arial" pitchFamily="34" charset="0"/>
                </a:rPr>
                <a:t>chế</a:t>
              </a:r>
              <a:r>
                <a:rPr lang="en-US" altLang="ko-KR" sz="1400" dirty="0">
                  <a:cs typeface="Arial" pitchFamily="34" charset="0"/>
                </a:rPr>
                <a:t> </a:t>
              </a:r>
              <a:r>
                <a:rPr lang="en-US" altLang="ko-KR" sz="1400" dirty="0" err="1">
                  <a:cs typeface="Arial" pitchFamily="34" charset="0"/>
                </a:rPr>
                <a:t>của</a:t>
              </a:r>
              <a:r>
                <a:rPr lang="en-US" altLang="ko-KR" sz="1400" dirty="0">
                  <a:cs typeface="Arial" pitchFamily="34" charset="0"/>
                </a:rPr>
                <a:t> </a:t>
              </a:r>
              <a:r>
                <a:rPr lang="en-US" altLang="ko-KR" sz="1400" dirty="0" err="1">
                  <a:cs typeface="Arial" pitchFamily="34" charset="0"/>
                </a:rPr>
                <a:t>luận</a:t>
              </a:r>
              <a:r>
                <a:rPr lang="en-US" altLang="ko-KR" sz="1400" dirty="0">
                  <a:cs typeface="Arial" pitchFamily="34" charset="0"/>
                </a:rPr>
                <a:t> </a:t>
              </a:r>
              <a:r>
                <a:rPr lang="en-US" altLang="ko-KR" sz="1400" dirty="0" err="1">
                  <a:cs typeface="Arial" pitchFamily="34" charset="0"/>
                </a:rPr>
                <a:t>văn</a:t>
              </a:r>
              <a:endParaRPr lang="en-US" altLang="ko-KR" sz="1400" dirty="0">
                <a:cs typeface="Arial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 err="1">
                  <a:cs typeface="Arial" pitchFamily="34" charset="0"/>
                </a:rPr>
                <a:t>Hướng</a:t>
              </a:r>
              <a:r>
                <a:rPr lang="en-US" altLang="ko-KR" sz="1400" dirty="0">
                  <a:cs typeface="Arial" pitchFamily="34" charset="0"/>
                </a:rPr>
                <a:t> </a:t>
              </a:r>
              <a:r>
                <a:rPr lang="en-US" altLang="ko-KR" sz="1400" dirty="0" err="1">
                  <a:cs typeface="Arial" pitchFamily="34" charset="0"/>
                </a:rPr>
                <a:t>phát</a:t>
              </a:r>
              <a:r>
                <a:rPr lang="en-US" altLang="ko-KR" sz="1400" dirty="0">
                  <a:cs typeface="Arial" pitchFamily="34" charset="0"/>
                </a:rPr>
                <a:t> </a:t>
              </a:r>
              <a:r>
                <a:rPr lang="en-US" altLang="ko-KR" sz="1400" dirty="0" err="1">
                  <a:cs typeface="Arial" pitchFamily="34" charset="0"/>
                </a:rPr>
                <a:t>triển</a:t>
              </a:r>
              <a:endParaRPr lang="ko-KR" altLang="en-US" sz="1400" dirty="0"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113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8F1BE6-2B83-4510-9847-0CC6B1AC90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9889"/>
            <a:ext cx="9144000" cy="792088"/>
          </a:xfrm>
        </p:spPr>
        <p:txBody>
          <a:bodyPr/>
          <a:lstStyle/>
          <a:p>
            <a:r>
              <a:rPr lang="vi-VN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Đánh giá trên tập </a:t>
            </a:r>
            <a:r>
              <a:rPr lang="vi-VN" altLang="ko-KR" sz="2400" b="1" dirty="0">
                <a:solidFill>
                  <a:schemeClr val="accent1"/>
                </a:solidFill>
              </a:rPr>
              <a:t>100 ảnh không hạn </a:t>
            </a:r>
            <a:r>
              <a:rPr lang="vi-VN" altLang="ko-KR" sz="2400" b="1" dirty="0" smtClean="0">
                <a:solidFill>
                  <a:schemeClr val="accent1"/>
                </a:solidFill>
              </a:rPr>
              <a:t>chế </a:t>
            </a:r>
            <a:br>
              <a:rPr lang="vi-VN" altLang="ko-KR" sz="2400" b="1" dirty="0" smtClean="0">
                <a:solidFill>
                  <a:schemeClr val="accent1"/>
                </a:solidFill>
              </a:rPr>
            </a:br>
            <a:r>
              <a:rPr lang="vi-VN" altLang="ko-KR" sz="1800" b="1" dirty="0" smtClean="0">
                <a:solidFill>
                  <a:schemeClr val="tx1"/>
                </a:solidFill>
              </a:rPr>
              <a:t>“Họ và tên_MSSV”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B6CEC6-E565-4A4C-B0FC-0D0011A6753F}"/>
              </a:ext>
            </a:extLst>
          </p:cNvPr>
          <p:cNvSpPr/>
          <p:nvPr/>
        </p:nvSpPr>
        <p:spPr>
          <a:xfrm>
            <a:off x="611560" y="4155926"/>
            <a:ext cx="37353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Kết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quả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nhận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dạng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số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thứ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tự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sinh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viên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smtClean="0">
                <a:effectLst/>
                <a:latin typeface="+mj-lt"/>
                <a:ea typeface="Times New Roman" panose="02020603050405020304" pitchFamily="18" charset="0"/>
              </a:rPr>
              <a:t/>
            </a:r>
            <a:br>
              <a:rPr lang="en-US" sz="1600" dirty="0" smtClean="0">
                <a:effectLst/>
                <a:latin typeface="+mj-lt"/>
                <a:ea typeface="Times New Roman" panose="02020603050405020304" pitchFamily="18" charset="0"/>
              </a:rPr>
            </a:br>
            <a:r>
              <a:rPr lang="en-US" sz="1600" dirty="0" err="1" smtClean="0">
                <a:effectLst/>
                <a:latin typeface="+mj-lt"/>
                <a:ea typeface="Times New Roman" panose="02020603050405020304" pitchFamily="18" charset="0"/>
              </a:rPr>
              <a:t>trên</a:t>
            </a:r>
            <a:r>
              <a:rPr lang="en-US" sz="1600" dirty="0" smtClean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tập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100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ảnh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không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hạn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chế</a:t>
            </a:r>
            <a:endParaRPr lang="en-US" sz="1600" dirty="0">
              <a:latin typeface="+mj-lt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C3F525C-704F-4494-8A0A-C3D6974723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706182"/>
              </p:ext>
            </p:extLst>
          </p:nvPr>
        </p:nvGraphicFramePr>
        <p:xfrm>
          <a:off x="8016240" y="822960"/>
          <a:ext cx="533400" cy="44196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282232095"/>
                    </a:ext>
                  </a:extLst>
                </a:gridCol>
              </a:tblGrid>
              <a:tr h="4419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2792739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5652120" y="1995686"/>
            <a:ext cx="328960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rgbClr val="000000"/>
                </a:solidFill>
                <a:ea typeface="Times New Roman" panose="02020603050405020304" pitchFamily="18" charset="0"/>
              </a:rPr>
              <a:t>Tiền</a:t>
            </a:r>
            <a:r>
              <a:rPr lang="en-US" sz="14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xử</a:t>
            </a:r>
            <a:r>
              <a:rPr lang="en-US" sz="14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lý</a:t>
            </a:r>
            <a:r>
              <a:rPr lang="en-US" sz="14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đúng</a:t>
            </a:r>
            <a:r>
              <a:rPr lang="en-US" sz="14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85%. </a:t>
            </a:r>
            <a:endParaRPr lang="en-US" sz="1400" dirty="0">
              <a:solidFill>
                <a:srgbClr val="000000"/>
              </a:solidFill>
              <a:ea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rgbClr val="000000"/>
                </a:solidFill>
                <a:ea typeface="Times New Roman" panose="02020603050405020304" pitchFamily="18" charset="0"/>
              </a:rPr>
              <a:t>Trả</a:t>
            </a:r>
            <a:r>
              <a:rPr lang="en-US" sz="14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ea typeface="Times New Roman" panose="02020603050405020304" pitchFamily="18" charset="0"/>
              </a:rPr>
              <a:t>về</a:t>
            </a:r>
            <a:r>
              <a:rPr lang="en-US" sz="14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ea typeface="Times New Roman" panose="02020603050405020304" pitchFamily="18" charset="0"/>
              </a:rPr>
              <a:t>số</a:t>
            </a:r>
            <a:r>
              <a:rPr lang="en-US" sz="14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ea typeface="Times New Roman" panose="02020603050405020304" pitchFamily="18" charset="0"/>
              </a:rPr>
              <a:t>thứ</a:t>
            </a:r>
            <a:r>
              <a:rPr lang="en-US" sz="14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ea typeface="Times New Roman" panose="02020603050405020304" pitchFamily="18" charset="0"/>
              </a:rPr>
              <a:t>tự</a:t>
            </a:r>
            <a:r>
              <a:rPr lang="en-US" sz="14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ea typeface="Times New Roman" panose="02020603050405020304" pitchFamily="18" charset="0"/>
              </a:rPr>
              <a:t>đúng</a:t>
            </a:r>
            <a:r>
              <a:rPr lang="en-US" sz="14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 86%.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N</a:t>
            </a:r>
            <a:r>
              <a:rPr lang="en-US" sz="1400" dirty="0" err="1" smtClean="0">
                <a:solidFill>
                  <a:srgbClr val="000000"/>
                </a:solidFill>
                <a:ea typeface="Times New Roman" panose="02020603050405020304" pitchFamily="18" charset="0"/>
              </a:rPr>
              <a:t>hận</a:t>
            </a:r>
            <a:r>
              <a:rPr lang="en-US" sz="14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dạng</a:t>
            </a:r>
            <a:r>
              <a:rPr lang="en-US" sz="14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đúng</a:t>
            </a:r>
            <a:r>
              <a:rPr lang="en-US" sz="14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92.94% </a:t>
            </a:r>
            <a:r>
              <a:rPr lang="en-US" sz="1400" dirty="0" err="1" smtClean="0">
                <a:solidFill>
                  <a:srgbClr val="000000"/>
                </a:solidFill>
                <a:ea typeface="Times New Roman" panose="02020603050405020304" pitchFamily="18" charset="0"/>
              </a:rPr>
              <a:t>số</a:t>
            </a:r>
            <a:r>
              <a:rPr lang="en-US" sz="14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ea typeface="Times New Roman" panose="02020603050405020304" pitchFamily="18" charset="0"/>
              </a:rPr>
              <a:t>thứ</a:t>
            </a:r>
            <a:r>
              <a:rPr lang="en-US" sz="14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ea typeface="Times New Roman" panose="02020603050405020304" pitchFamily="18" charset="0"/>
              </a:rPr>
              <a:t>tự</a:t>
            </a:r>
            <a:r>
              <a:rPr lang="en-US" sz="14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ea typeface="Times New Roman" panose="02020603050405020304" pitchFamily="18" charset="0"/>
              </a:rPr>
              <a:t>trên</a:t>
            </a:r>
            <a:r>
              <a:rPr lang="en-US" sz="14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ea typeface="Times New Roman" panose="02020603050405020304" pitchFamily="18" charset="0"/>
              </a:rPr>
              <a:t>những</a:t>
            </a:r>
            <a:r>
              <a:rPr lang="en-US" sz="14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hình</a:t>
            </a:r>
            <a:r>
              <a:rPr lang="en-US" sz="14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tiền</a:t>
            </a:r>
            <a:r>
              <a:rPr lang="en-US" sz="14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xử</a:t>
            </a:r>
            <a:r>
              <a:rPr lang="en-US" sz="14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lý</a:t>
            </a:r>
            <a:r>
              <a:rPr lang="en-US" sz="14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ea typeface="Times New Roman" panose="02020603050405020304" pitchFamily="18" charset="0"/>
              </a:rPr>
              <a:t>đúng</a:t>
            </a:r>
            <a:r>
              <a:rPr lang="en-US" sz="14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.</a:t>
            </a:r>
            <a:endParaRPr lang="vi-VN" sz="1400" dirty="0">
              <a:ea typeface="Times New Roman" panose="02020603050405020304" pitchFamily="18" charset="0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5FD3B63-B6D6-4ACB-AA69-08A53A9F02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1411348"/>
              </p:ext>
            </p:extLst>
          </p:nvPr>
        </p:nvGraphicFramePr>
        <p:xfrm>
          <a:off x="395537" y="815323"/>
          <a:ext cx="4536504" cy="33406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742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1A291D1-9849-415B-950E-4363AA62FBD8}"/>
              </a:ext>
            </a:extLst>
          </p:cNvPr>
          <p:cNvSpPr/>
          <p:nvPr/>
        </p:nvSpPr>
        <p:spPr>
          <a:xfrm>
            <a:off x="3106951" y="2233927"/>
            <a:ext cx="31630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600" dirty="0">
                <a:effectLst/>
                <a:latin typeface="+mj-lt"/>
                <a:ea typeface="Times New Roman" panose="02020603050405020304" pitchFamily="18" charset="0"/>
              </a:rPr>
              <a:t>Lỗi vì không có dữ liệu data train</a:t>
            </a:r>
            <a:endParaRPr lang="en-US" sz="1600" dirty="0">
              <a:latin typeface="+mj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93683A6-88D0-4B5E-ACBF-B1F866C8B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10213"/>
            <a:ext cx="8285242" cy="78333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1A291D1-9849-415B-950E-4363AA62FBD8}"/>
              </a:ext>
            </a:extLst>
          </p:cNvPr>
          <p:cNvSpPr/>
          <p:nvPr/>
        </p:nvSpPr>
        <p:spPr>
          <a:xfrm>
            <a:off x="1141156" y="3147814"/>
            <a:ext cx="7094634" cy="1287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vi-VN" dirty="0" smtClean="0">
                <a:effectLst/>
                <a:latin typeface="+mj-lt"/>
                <a:ea typeface="Times New Roman" panose="02020603050405020304" pitchFamily="18" charset="0"/>
              </a:rPr>
              <a:t>Những lỗi thường gặp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 smtClean="0">
                <a:effectLst/>
                <a:latin typeface="+mj-lt"/>
                <a:ea typeface="Times New Roman" panose="02020603050405020304" pitchFamily="18" charset="0"/>
              </a:rPr>
              <a:t>Lỗi </a:t>
            </a:r>
            <a:r>
              <a:rPr lang="vi-VN" dirty="0" smtClean="0">
                <a:latin typeface="+mj-lt"/>
                <a:ea typeface="Times New Roman" panose="02020603050405020304" pitchFamily="18" charset="0"/>
              </a:rPr>
              <a:t>Word Segmentation sai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Times New Roman" panose="02020603050405020304" pitchFamily="18" charset="0"/>
              </a:rPr>
              <a:t>“</a:t>
            </a:r>
            <a:r>
              <a:rPr lang="en-US" dirty="0" err="1">
                <a:latin typeface="+mj-lt"/>
                <a:ea typeface="Times New Roman" panose="02020603050405020304" pitchFamily="18" charset="0"/>
              </a:rPr>
              <a:t>Nguyễn</a:t>
            </a:r>
            <a:r>
              <a:rPr lang="en-US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Times New Roman" panose="02020603050405020304" pitchFamily="18" charset="0"/>
              </a:rPr>
              <a:t>Đức</a:t>
            </a:r>
            <a:r>
              <a:rPr lang="en-US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Times New Roman" panose="02020603050405020304" pitchFamily="18" charset="0"/>
              </a:rPr>
              <a:t>Hoàng</a:t>
            </a:r>
            <a:r>
              <a:rPr lang="en-US" dirty="0">
                <a:latin typeface="+mj-lt"/>
                <a:ea typeface="Times New Roman" panose="02020603050405020304" pitchFamily="18" charset="0"/>
              </a:rPr>
              <a:t> 1711393” </a:t>
            </a:r>
            <a:r>
              <a:rPr lang="en-US" dirty="0" err="1">
                <a:latin typeface="+mj-lt"/>
                <a:ea typeface="Times New Roman" panose="02020603050405020304" pitchFamily="18" charset="0"/>
              </a:rPr>
              <a:t>và</a:t>
            </a:r>
            <a:r>
              <a:rPr lang="en-US" dirty="0">
                <a:latin typeface="+mj-lt"/>
                <a:ea typeface="Times New Roman" panose="02020603050405020304" pitchFamily="18" charset="0"/>
              </a:rPr>
              <a:t> “</a:t>
            </a:r>
            <a:r>
              <a:rPr lang="en-US" dirty="0" err="1">
                <a:latin typeface="+mj-lt"/>
                <a:ea typeface="Times New Roman" panose="02020603050405020304" pitchFamily="18" charset="0"/>
              </a:rPr>
              <a:t>Nguyễn</a:t>
            </a:r>
            <a:r>
              <a:rPr lang="en-US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Times New Roman" panose="02020603050405020304" pitchFamily="18" charset="0"/>
              </a:rPr>
              <a:t>Đắc</a:t>
            </a:r>
            <a:r>
              <a:rPr lang="en-US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Times New Roman" panose="02020603050405020304" pitchFamily="18" charset="0"/>
              </a:rPr>
              <a:t>Hoàng</a:t>
            </a:r>
            <a:r>
              <a:rPr lang="en-US" dirty="0">
                <a:latin typeface="+mj-lt"/>
                <a:ea typeface="Times New Roman" panose="02020603050405020304" pitchFamily="18" charset="0"/>
              </a:rPr>
              <a:t> 1711392”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B98F1BE6-2B83-4510-9847-0CC6B1AC90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59900"/>
            <a:ext cx="9144000" cy="792088"/>
          </a:xfrm>
        </p:spPr>
        <p:txBody>
          <a:bodyPr/>
          <a:lstStyle/>
          <a:p>
            <a:r>
              <a:rPr lang="vi-VN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Đánh giá trên tập </a:t>
            </a:r>
            <a:r>
              <a:rPr lang="vi-VN" altLang="ko-KR" sz="2400" b="1" dirty="0">
                <a:solidFill>
                  <a:schemeClr val="accent1"/>
                </a:solidFill>
              </a:rPr>
              <a:t>100 ảnh không hạn </a:t>
            </a:r>
            <a:r>
              <a:rPr lang="vi-VN" altLang="ko-KR" sz="2400" b="1" dirty="0" smtClean="0">
                <a:solidFill>
                  <a:schemeClr val="accent1"/>
                </a:solidFill>
              </a:rPr>
              <a:t>chế </a:t>
            </a:r>
            <a:br>
              <a:rPr lang="vi-VN" altLang="ko-KR" sz="2400" b="1" dirty="0" smtClean="0">
                <a:solidFill>
                  <a:schemeClr val="accent1"/>
                </a:solidFill>
              </a:rPr>
            </a:br>
            <a:r>
              <a:rPr lang="vi-VN" altLang="ko-KR" sz="1800" b="1" dirty="0" smtClean="0">
                <a:solidFill>
                  <a:schemeClr val="tx1"/>
                </a:solidFill>
              </a:rPr>
              <a:t>“Họ và tên_MSSV”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12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2B6CEC6-E565-4A4C-B0FC-0D0011A6753F}"/>
              </a:ext>
            </a:extLst>
          </p:cNvPr>
          <p:cNvSpPr/>
          <p:nvPr/>
        </p:nvSpPr>
        <p:spPr>
          <a:xfrm>
            <a:off x="827584" y="4083918"/>
            <a:ext cx="3428470" cy="785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Kết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quả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nhận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dạng</a:t>
            </a:r>
            <a:r>
              <a:rPr lang="vi-VN" sz="1600" dirty="0">
                <a:latin typeface="+mj-lt"/>
                <a:ea typeface="Times New Roman" panose="02020603050405020304" pitchFamily="18" charset="0"/>
              </a:rPr>
              <a:t> điểm số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trên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tập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100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ảnh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không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hạn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chế</a:t>
            </a:r>
            <a:endParaRPr lang="en-US" sz="1600" dirty="0">
              <a:latin typeface="+mj-lt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C3F525C-704F-4494-8A0A-C3D69747231F}"/>
              </a:ext>
            </a:extLst>
          </p:cNvPr>
          <p:cNvGraphicFramePr>
            <a:graphicFrameLocks noGrp="1"/>
          </p:cNvGraphicFramePr>
          <p:nvPr/>
        </p:nvGraphicFramePr>
        <p:xfrm>
          <a:off x="8016240" y="822960"/>
          <a:ext cx="533400" cy="44196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282232095"/>
                    </a:ext>
                  </a:extLst>
                </a:gridCol>
              </a:tblGrid>
              <a:tr h="4419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2792739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5652120" y="1779662"/>
            <a:ext cx="316835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rgbClr val="000000"/>
                </a:solidFill>
                <a:ea typeface="Times New Roman" panose="02020603050405020304" pitchFamily="18" charset="0"/>
              </a:rPr>
              <a:t>Tiền</a:t>
            </a:r>
            <a:r>
              <a:rPr lang="en-US" sz="14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xử</a:t>
            </a:r>
            <a:r>
              <a:rPr lang="en-US" sz="14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lý</a:t>
            </a:r>
            <a:r>
              <a:rPr lang="en-US" sz="14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đúng</a:t>
            </a:r>
            <a:r>
              <a:rPr lang="en-US" sz="14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84</a:t>
            </a:r>
            <a:r>
              <a:rPr lang="en-US" sz="1400" dirty="0">
                <a:solidFill>
                  <a:srgbClr val="000000"/>
                </a:solidFill>
                <a:ea typeface="Times New Roman" panose="02020603050405020304" pitchFamily="18" charset="0"/>
              </a:rPr>
              <a:t>%.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rgbClr val="000000"/>
                </a:solidFill>
                <a:ea typeface="Times New Roman" panose="02020603050405020304" pitchFamily="18" charset="0"/>
              </a:rPr>
              <a:t>Trả</a:t>
            </a:r>
            <a:r>
              <a:rPr lang="en-US" sz="14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ea typeface="Times New Roman" panose="02020603050405020304" pitchFamily="18" charset="0"/>
              </a:rPr>
              <a:t>về</a:t>
            </a:r>
            <a:r>
              <a:rPr lang="en-US" sz="14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điểm</a:t>
            </a:r>
            <a:r>
              <a:rPr lang="en-US" sz="14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số</a:t>
            </a:r>
            <a:r>
              <a:rPr lang="en-US" sz="14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ea typeface="Times New Roman" panose="02020603050405020304" pitchFamily="18" charset="0"/>
              </a:rPr>
              <a:t>đúng</a:t>
            </a:r>
            <a:r>
              <a:rPr lang="en-US" sz="14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 70</a:t>
            </a:r>
            <a:r>
              <a:rPr lang="en-US" sz="1400" dirty="0">
                <a:solidFill>
                  <a:srgbClr val="000000"/>
                </a:solidFill>
                <a:ea typeface="Times New Roman" panose="02020603050405020304" pitchFamily="18" charset="0"/>
              </a:rPr>
              <a:t>%. </a:t>
            </a:r>
            <a:endParaRPr lang="en-US" sz="1400" dirty="0" smtClean="0">
              <a:solidFill>
                <a:srgbClr val="000000"/>
              </a:solidFill>
              <a:ea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N</a:t>
            </a:r>
            <a:r>
              <a:rPr lang="en-US" sz="1400" dirty="0" err="1" smtClean="0">
                <a:solidFill>
                  <a:srgbClr val="000000"/>
                </a:solidFill>
                <a:ea typeface="Times New Roman" panose="02020603050405020304" pitchFamily="18" charset="0"/>
              </a:rPr>
              <a:t>hận</a:t>
            </a:r>
            <a:r>
              <a:rPr lang="en-US" sz="14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dạng</a:t>
            </a:r>
            <a:r>
              <a:rPr lang="en-US" sz="14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đúng</a:t>
            </a:r>
            <a:r>
              <a:rPr lang="en-US" sz="1400" dirty="0">
                <a:solidFill>
                  <a:srgbClr val="000000"/>
                </a:solidFill>
                <a:ea typeface="Times New Roman" panose="02020603050405020304" pitchFamily="18" charset="0"/>
              </a:rPr>
              <a:t> 73.81% </a:t>
            </a:r>
            <a:r>
              <a:rPr lang="en-US" sz="1400" dirty="0" err="1" smtClean="0">
                <a:solidFill>
                  <a:srgbClr val="000000"/>
                </a:solidFill>
                <a:ea typeface="Times New Roman" panose="02020603050405020304" pitchFamily="18" charset="0"/>
              </a:rPr>
              <a:t>điểm</a:t>
            </a:r>
            <a:r>
              <a:rPr lang="en-US" sz="14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số</a:t>
            </a:r>
            <a:r>
              <a:rPr lang="en-US" sz="14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trên</a:t>
            </a:r>
            <a:r>
              <a:rPr lang="en-US" sz="14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những</a:t>
            </a:r>
            <a:r>
              <a:rPr lang="en-US" sz="14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hình</a:t>
            </a:r>
            <a:r>
              <a:rPr lang="en-US" sz="14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tiền</a:t>
            </a:r>
            <a:r>
              <a:rPr lang="en-US" sz="14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xử</a:t>
            </a:r>
            <a:r>
              <a:rPr lang="en-US" sz="14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lý</a:t>
            </a:r>
            <a:r>
              <a:rPr lang="en-US" sz="14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ea typeface="Times New Roman" panose="02020603050405020304" pitchFamily="18" charset="0"/>
              </a:rPr>
              <a:t>đúng</a:t>
            </a:r>
            <a:r>
              <a:rPr lang="en-US" sz="14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.</a:t>
            </a:r>
            <a:endParaRPr lang="vi-VN" sz="1400" dirty="0">
              <a:ea typeface="Times New Roman" panose="02020603050405020304" pitchFamily="18" charset="0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5743C07C-3574-4EA8-90D1-FCAEFC87C1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546430"/>
              </p:ext>
            </p:extLst>
          </p:nvPr>
        </p:nvGraphicFramePr>
        <p:xfrm>
          <a:off x="395536" y="699542"/>
          <a:ext cx="4680520" cy="33123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B98F1BE6-2B83-4510-9847-0CC6B1AC90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9889"/>
            <a:ext cx="9144000" cy="792088"/>
          </a:xfrm>
        </p:spPr>
        <p:txBody>
          <a:bodyPr/>
          <a:lstStyle/>
          <a:p>
            <a:r>
              <a:rPr lang="vi-VN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Đánh giá trên tập </a:t>
            </a:r>
            <a:r>
              <a:rPr lang="vi-VN" altLang="ko-KR" sz="2400" b="1" dirty="0">
                <a:solidFill>
                  <a:schemeClr val="accent1"/>
                </a:solidFill>
              </a:rPr>
              <a:t>100 ảnh không hạn </a:t>
            </a:r>
            <a:r>
              <a:rPr lang="vi-VN" altLang="ko-KR" sz="2400" b="1" dirty="0" smtClean="0">
                <a:solidFill>
                  <a:schemeClr val="accent1"/>
                </a:solidFill>
              </a:rPr>
              <a:t>chế </a:t>
            </a:r>
            <a:br>
              <a:rPr lang="vi-VN" altLang="ko-KR" sz="2400" b="1" dirty="0" smtClean="0">
                <a:solidFill>
                  <a:schemeClr val="accent1"/>
                </a:solidFill>
              </a:rPr>
            </a:br>
            <a:r>
              <a:rPr lang="vi-VN" altLang="ko-KR" sz="1800" b="1" dirty="0" smtClean="0">
                <a:solidFill>
                  <a:schemeClr val="tx1"/>
                </a:solidFill>
              </a:rPr>
              <a:t>“Điểm số”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71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C3F525C-704F-4494-8A0A-C3D69747231F}"/>
              </a:ext>
            </a:extLst>
          </p:cNvPr>
          <p:cNvGraphicFramePr>
            <a:graphicFrameLocks noGrp="1"/>
          </p:cNvGraphicFramePr>
          <p:nvPr/>
        </p:nvGraphicFramePr>
        <p:xfrm>
          <a:off x="8016240" y="822960"/>
          <a:ext cx="533400" cy="441960"/>
        </p:xfrm>
        <a:graphic>
          <a:graphicData uri="http://schemas.openxmlformats.org/drawingml/2006/table">
            <a:tbl>
              <a:tblPr/>
              <a:tblGrid>
                <a:gridCol w="533400">
                  <a:extLst>
                    <a:ext uri="{9D8B030D-6E8A-4147-A177-3AD203B41FA5}">
                      <a16:colId xmlns:a16="http://schemas.microsoft.com/office/drawing/2014/main" val="2282232095"/>
                    </a:ext>
                  </a:extLst>
                </a:gridCol>
              </a:tblGrid>
              <a:tr h="4419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2792739"/>
                  </a:ext>
                </a:extLst>
              </a:tr>
            </a:tbl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1E7D8B52-92D4-444D-B208-FA92B49DB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1059582"/>
            <a:ext cx="1600592" cy="10009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FE2F09-5687-4351-BDE4-53D78762C5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284" y="1127318"/>
            <a:ext cx="1417806" cy="85327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62CCF46-A139-4219-B3A3-98DD8A242FAD}"/>
              </a:ext>
            </a:extLst>
          </p:cNvPr>
          <p:cNvSpPr/>
          <p:nvPr/>
        </p:nvSpPr>
        <p:spPr>
          <a:xfrm>
            <a:off x="2439328" y="2350379"/>
            <a:ext cx="3809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600" dirty="0">
                <a:effectLst/>
                <a:latin typeface="+mj-lt"/>
                <a:ea typeface="Times New Roman" panose="02020603050405020304" pitchFamily="18" charset="0"/>
              </a:rPr>
              <a:t>Điểm số vượt ra khỏi vòng tròn giới hạn</a:t>
            </a:r>
            <a:endParaRPr lang="en-US" sz="1600" dirty="0">
              <a:latin typeface="+mj-lt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63001DC-415B-4DE1-9478-F3D7B8F1C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4651" y="2942867"/>
            <a:ext cx="1398081" cy="121768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B1BAC72-5903-41C8-98F0-13B54B7CBB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284" y="3253198"/>
            <a:ext cx="1853065" cy="65416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1F52F09-1A7D-4F92-8433-305F6084B130}"/>
              </a:ext>
            </a:extLst>
          </p:cNvPr>
          <p:cNvSpPr/>
          <p:nvPr/>
        </p:nvSpPr>
        <p:spPr>
          <a:xfrm>
            <a:off x="3303692" y="4268925"/>
            <a:ext cx="26949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600">
                <a:effectLst/>
                <a:latin typeface="+mj-lt"/>
                <a:ea typeface="Times New Roman" panose="02020603050405020304" pitchFamily="18" charset="0"/>
              </a:rPr>
              <a:t>Ảnh nhòe gây mất thông tin</a:t>
            </a:r>
            <a:endParaRPr lang="en-US" sz="1600" dirty="0">
              <a:latin typeface="+mj-lt"/>
            </a:endParaRP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B98F1BE6-2B83-4510-9847-0CC6B1AC90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9889"/>
            <a:ext cx="9144000" cy="792088"/>
          </a:xfrm>
        </p:spPr>
        <p:txBody>
          <a:bodyPr/>
          <a:lstStyle/>
          <a:p>
            <a:r>
              <a:rPr lang="vi-VN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Đánh giá trên tập </a:t>
            </a:r>
            <a:r>
              <a:rPr lang="vi-VN" altLang="ko-KR" sz="2400" b="1" dirty="0">
                <a:solidFill>
                  <a:schemeClr val="accent1"/>
                </a:solidFill>
              </a:rPr>
              <a:t>100 ảnh không hạn </a:t>
            </a:r>
            <a:r>
              <a:rPr lang="vi-VN" altLang="ko-KR" sz="2400" b="1" dirty="0" smtClean="0">
                <a:solidFill>
                  <a:schemeClr val="accent1"/>
                </a:solidFill>
              </a:rPr>
              <a:t>chế </a:t>
            </a:r>
            <a:br>
              <a:rPr lang="vi-VN" altLang="ko-KR" sz="2400" b="1" dirty="0" smtClean="0">
                <a:solidFill>
                  <a:schemeClr val="accent1"/>
                </a:solidFill>
              </a:rPr>
            </a:br>
            <a:r>
              <a:rPr lang="vi-VN" altLang="ko-KR" sz="1800" b="1" dirty="0" smtClean="0">
                <a:solidFill>
                  <a:schemeClr val="tx1"/>
                </a:solidFill>
              </a:rPr>
              <a:t>“Điểm số”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68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21C5309-0F51-432B-90E5-5CC69BD18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322" y="897617"/>
            <a:ext cx="1440160" cy="140474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BFBAA95-46EB-4EE0-A314-283C0AD30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067" y="946508"/>
            <a:ext cx="1350715" cy="137380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DAE95F6-26A3-4625-9DE3-4C500F2E60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244" y="1038762"/>
            <a:ext cx="1224136" cy="88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D124F95-33D6-4D32-9D9B-C2B9220EF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9243" y="3014344"/>
            <a:ext cx="1522090" cy="152209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7A28C18-AA98-45EA-8DCF-8D37F3C9F8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71" t="3735" r="4032" b="3522"/>
          <a:stretch/>
        </p:blipFill>
        <p:spPr bwMode="auto">
          <a:xfrm>
            <a:off x="4014521" y="3147814"/>
            <a:ext cx="1439473" cy="13577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07A2C11-64B2-4919-AA25-F05C8C19C9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182" y="3579862"/>
            <a:ext cx="1125901" cy="63512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CF19A7F-61B8-44FF-A4B5-C115132E2CB6}"/>
              </a:ext>
            </a:extLst>
          </p:cNvPr>
          <p:cNvSpPr/>
          <p:nvPr/>
        </p:nvSpPr>
        <p:spPr>
          <a:xfrm>
            <a:off x="3931905" y="2398001"/>
            <a:ext cx="20120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600" dirty="0">
                <a:effectLst/>
                <a:latin typeface="+mj-lt"/>
                <a:ea typeface="Times New Roman" panose="02020603050405020304" pitchFamily="18" charset="0"/>
              </a:rPr>
              <a:t>Lỗi cắt sai vị trí ảnh </a:t>
            </a:r>
            <a:endParaRPr lang="en-US" sz="1600" dirty="0">
              <a:latin typeface="+mj-l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C208E13-ADA0-4634-9627-8A22FDD35CB3}"/>
              </a:ext>
            </a:extLst>
          </p:cNvPr>
          <p:cNvSpPr/>
          <p:nvPr/>
        </p:nvSpPr>
        <p:spPr>
          <a:xfrm>
            <a:off x="4009067" y="4681468"/>
            <a:ext cx="1473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600" dirty="0">
                <a:effectLst/>
                <a:latin typeface="+mj-lt"/>
                <a:ea typeface="Times New Roman" panose="02020603050405020304" pitchFamily="18" charset="0"/>
              </a:rPr>
              <a:t>Lỗi vẽ contour</a:t>
            </a:r>
            <a:endParaRPr lang="en-US" sz="1600" dirty="0">
              <a:latin typeface="+mj-lt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81B476D-1368-4129-BD75-2E2A33F072B1}"/>
              </a:ext>
            </a:extLst>
          </p:cNvPr>
          <p:cNvSpPr/>
          <p:nvPr/>
        </p:nvSpPr>
        <p:spPr>
          <a:xfrm>
            <a:off x="3111685" y="1561402"/>
            <a:ext cx="504056" cy="14401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0993CC64-1B7D-47AC-8B8C-E609B7E8F395}"/>
              </a:ext>
            </a:extLst>
          </p:cNvPr>
          <p:cNvSpPr/>
          <p:nvPr/>
        </p:nvSpPr>
        <p:spPr>
          <a:xfrm>
            <a:off x="5940152" y="1527982"/>
            <a:ext cx="504056" cy="14401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1482CEF1-6ADF-4DBB-8E7B-DB07B571F219}"/>
              </a:ext>
            </a:extLst>
          </p:cNvPr>
          <p:cNvSpPr/>
          <p:nvPr/>
        </p:nvSpPr>
        <p:spPr>
          <a:xfrm>
            <a:off x="3111685" y="3754695"/>
            <a:ext cx="504056" cy="14401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31C0F698-ADF5-4E3F-97F9-656D7BCB1CCA}"/>
              </a:ext>
            </a:extLst>
          </p:cNvPr>
          <p:cNvSpPr/>
          <p:nvPr/>
        </p:nvSpPr>
        <p:spPr>
          <a:xfrm>
            <a:off x="5909369" y="3748930"/>
            <a:ext cx="504056" cy="14401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B98F1BE6-2B83-4510-9847-0CC6B1AC90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9889"/>
            <a:ext cx="9144000" cy="792088"/>
          </a:xfrm>
        </p:spPr>
        <p:txBody>
          <a:bodyPr/>
          <a:lstStyle/>
          <a:p>
            <a:r>
              <a:rPr lang="vi-VN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Đánh giá trên tập </a:t>
            </a:r>
            <a:r>
              <a:rPr lang="vi-VN" altLang="ko-KR" sz="2400" b="1" dirty="0">
                <a:solidFill>
                  <a:schemeClr val="accent1"/>
                </a:solidFill>
              </a:rPr>
              <a:t>100 ảnh không hạn </a:t>
            </a:r>
            <a:r>
              <a:rPr lang="vi-VN" altLang="ko-KR" sz="2400" b="1" dirty="0" smtClean="0">
                <a:solidFill>
                  <a:schemeClr val="accent1"/>
                </a:solidFill>
              </a:rPr>
              <a:t>chế </a:t>
            </a:r>
            <a:br>
              <a:rPr lang="vi-VN" altLang="ko-KR" sz="2400" b="1" dirty="0" smtClean="0">
                <a:solidFill>
                  <a:schemeClr val="accent1"/>
                </a:solidFill>
              </a:rPr>
            </a:br>
            <a:r>
              <a:rPr lang="vi-VN" altLang="ko-KR" sz="1800" b="1" dirty="0" smtClean="0">
                <a:solidFill>
                  <a:schemeClr val="tx1"/>
                </a:solidFill>
              </a:rPr>
              <a:t>“Điểm số”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51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CF19A7F-61B8-44FF-A4B5-C115132E2CB6}"/>
              </a:ext>
            </a:extLst>
          </p:cNvPr>
          <p:cNvSpPr/>
          <p:nvPr/>
        </p:nvSpPr>
        <p:spPr>
          <a:xfrm>
            <a:off x="1028799" y="2075290"/>
            <a:ext cx="29594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Dấu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“,”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làm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số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0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nhầm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thành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9</a:t>
            </a:r>
            <a:endParaRPr lang="en-US" sz="1600" dirty="0">
              <a:latin typeface="+mj-lt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C208E13-ADA0-4634-9627-8A22FDD35CB3}"/>
              </a:ext>
            </a:extLst>
          </p:cNvPr>
          <p:cNvSpPr/>
          <p:nvPr/>
        </p:nvSpPr>
        <p:spPr>
          <a:xfrm>
            <a:off x="3383949" y="3879260"/>
            <a:ext cx="2664296" cy="785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latin typeface="+mj-lt"/>
              </a:rPr>
              <a:t>Chữ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số</a:t>
            </a:r>
            <a:r>
              <a:rPr lang="en-US" sz="1600" dirty="0">
                <a:latin typeface="+mj-lt"/>
              </a:rPr>
              <a:t> 5 </a:t>
            </a:r>
            <a:r>
              <a:rPr lang="en-US" sz="1600" dirty="0" err="1">
                <a:latin typeface="+mj-lt"/>
              </a:rPr>
              <a:t>khó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nhận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dạng</a:t>
            </a:r>
            <a:r>
              <a:rPr lang="en-US" sz="1600" dirty="0">
                <a:latin typeface="+mj-lt"/>
              </a:rPr>
              <a:t>, </a:t>
            </a:r>
            <a:r>
              <a:rPr lang="vi-VN" sz="1600" dirty="0">
                <a:latin typeface="+mj-lt"/>
              </a:rPr>
              <a:t/>
            </a:r>
            <a:br>
              <a:rPr lang="vi-VN" sz="1600" dirty="0">
                <a:latin typeface="+mj-lt"/>
              </a:rPr>
            </a:br>
            <a:r>
              <a:rPr lang="en-US" sz="1600" dirty="0" err="1">
                <a:latin typeface="+mj-lt"/>
              </a:rPr>
              <a:t>dấu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gạch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dưới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gây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nhiễu</a:t>
            </a:r>
            <a:endParaRPr lang="en-US" sz="1600" dirty="0">
              <a:latin typeface="+mj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61AC9ED-95D0-479A-8952-140688FAC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669" y="1200547"/>
            <a:ext cx="1411150" cy="857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26938B-2001-47A1-A585-E2D516BAD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652" y="1233142"/>
            <a:ext cx="1411151" cy="74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E94F146-0059-4F83-848B-12E0D8DA9F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776" y="2961791"/>
            <a:ext cx="1494160" cy="95460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E22B223-A5E1-4969-8663-DADB10301435}"/>
              </a:ext>
            </a:extLst>
          </p:cNvPr>
          <p:cNvSpPr/>
          <p:nvPr/>
        </p:nvSpPr>
        <p:spPr>
          <a:xfrm>
            <a:off x="5484059" y="2058305"/>
            <a:ext cx="25234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latin typeface="+mj-lt"/>
              </a:rPr>
              <a:t>Số</a:t>
            </a:r>
            <a:r>
              <a:rPr lang="en-US" sz="1600" dirty="0">
                <a:latin typeface="+mj-lt"/>
              </a:rPr>
              <a:t> 3 </a:t>
            </a:r>
            <a:r>
              <a:rPr lang="en-US" sz="1600" dirty="0" err="1">
                <a:latin typeface="+mj-lt"/>
              </a:rPr>
              <a:t>nét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ngang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không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có</a:t>
            </a:r>
            <a:r>
              <a:rPr lang="en-US" sz="1600" dirty="0">
                <a:latin typeface="+mj-lt"/>
              </a:rPr>
              <a:t> </a:t>
            </a:r>
            <a:r>
              <a:rPr lang="vi-VN" sz="1600" dirty="0">
                <a:latin typeface="+mj-lt"/>
              </a:rPr>
              <a:t/>
            </a:r>
            <a:br>
              <a:rPr lang="vi-VN" sz="1600" dirty="0">
                <a:latin typeface="+mj-lt"/>
              </a:rPr>
            </a:br>
            <a:r>
              <a:rPr lang="en-US" sz="1600" dirty="0" err="1">
                <a:latin typeface="+mj-lt"/>
              </a:rPr>
              <a:t>trong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tập</a:t>
            </a:r>
            <a:r>
              <a:rPr lang="en-US" sz="1600" dirty="0">
                <a:latin typeface="+mj-lt"/>
              </a:rPr>
              <a:t> train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B98F1BE6-2B83-4510-9847-0CC6B1AC90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9889"/>
            <a:ext cx="9144000" cy="792088"/>
          </a:xfrm>
        </p:spPr>
        <p:txBody>
          <a:bodyPr/>
          <a:lstStyle/>
          <a:p>
            <a:r>
              <a:rPr lang="vi-VN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Đánh giá trên tập </a:t>
            </a:r>
            <a:r>
              <a:rPr lang="vi-VN" altLang="ko-KR" sz="2400" b="1" dirty="0">
                <a:solidFill>
                  <a:schemeClr val="accent1"/>
                </a:solidFill>
              </a:rPr>
              <a:t>100 ảnh không hạn </a:t>
            </a:r>
            <a:r>
              <a:rPr lang="vi-VN" altLang="ko-KR" sz="2400" b="1" dirty="0" smtClean="0">
                <a:solidFill>
                  <a:schemeClr val="accent1"/>
                </a:solidFill>
              </a:rPr>
              <a:t>chế </a:t>
            </a:r>
            <a:br>
              <a:rPr lang="vi-VN" altLang="ko-KR" sz="2400" b="1" dirty="0" smtClean="0">
                <a:solidFill>
                  <a:schemeClr val="accent1"/>
                </a:solidFill>
              </a:rPr>
            </a:br>
            <a:r>
              <a:rPr lang="vi-VN" altLang="ko-KR" sz="1800" b="1" dirty="0" smtClean="0">
                <a:solidFill>
                  <a:schemeClr val="tx1"/>
                </a:solidFill>
              </a:rPr>
              <a:t>“Điểm số”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08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8F1BE6-2B83-4510-9847-0CC6B1AC90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Đánh giá trên tập </a:t>
            </a:r>
            <a:r>
              <a:rPr lang="vi-VN" altLang="ko-KR" sz="2400" b="1" dirty="0">
                <a:solidFill>
                  <a:schemeClr val="accent1"/>
                </a:solidFill>
              </a:rPr>
              <a:t>103 ảnh</a:t>
            </a:r>
            <a:r>
              <a:rPr lang="vi-VN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vi-VN" altLang="ko-KR" sz="2400" b="1" dirty="0">
                <a:solidFill>
                  <a:schemeClr val="accent1"/>
                </a:solidFill>
              </a:rPr>
              <a:t>hạn chế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E746A2-F0EB-4438-A10C-0068C52842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68" b="58174"/>
          <a:stretch/>
        </p:blipFill>
        <p:spPr bwMode="auto">
          <a:xfrm>
            <a:off x="12052" y="915566"/>
            <a:ext cx="6000108" cy="33591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810BAD0-ECAF-4F10-BBD1-AB73475EB9E6}"/>
              </a:ext>
            </a:extLst>
          </p:cNvPr>
          <p:cNvSpPr/>
          <p:nvPr/>
        </p:nvSpPr>
        <p:spPr>
          <a:xfrm>
            <a:off x="1351586" y="4382692"/>
            <a:ext cx="3413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600" dirty="0">
                <a:effectLst/>
                <a:latin typeface="+mj-lt"/>
                <a:ea typeface="Times New Roman" panose="02020603050405020304" pitchFamily="18" charset="0"/>
              </a:rPr>
              <a:t>Ảnh </a:t>
            </a:r>
            <a:r>
              <a:rPr lang="vi-VN" sz="1600" dirty="0" smtClean="0">
                <a:latin typeface="+mj-lt"/>
                <a:ea typeface="Times New Roman" panose="02020603050405020304" pitchFamily="18" charset="0"/>
              </a:rPr>
              <a:t>giấy thi trên tập ảnh </a:t>
            </a:r>
            <a:r>
              <a:rPr lang="vi-VN" sz="1600" dirty="0" smtClean="0">
                <a:effectLst/>
                <a:latin typeface="+mj-lt"/>
                <a:ea typeface="Times New Roman" panose="02020603050405020304" pitchFamily="18" charset="0"/>
              </a:rPr>
              <a:t>bị </a:t>
            </a:r>
            <a:r>
              <a:rPr lang="vi-VN" sz="1600" dirty="0">
                <a:effectLst/>
                <a:latin typeface="+mj-lt"/>
                <a:ea typeface="Times New Roman" panose="02020603050405020304" pitchFamily="18" charset="0"/>
              </a:rPr>
              <a:t>hạn chế</a:t>
            </a:r>
            <a:endParaRPr lang="en-US" sz="16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10BAD0-ECAF-4F10-BBD1-AB73475EB9E6}"/>
              </a:ext>
            </a:extLst>
          </p:cNvPr>
          <p:cNvSpPr/>
          <p:nvPr/>
        </p:nvSpPr>
        <p:spPr>
          <a:xfrm>
            <a:off x="6012160" y="1256295"/>
            <a:ext cx="3137397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400" dirty="0" smtClean="0">
                <a:effectLst/>
                <a:latin typeface="+mj-lt"/>
                <a:ea typeface="Times New Roman" panose="02020603050405020304" pitchFamily="18" charset="0"/>
              </a:rPr>
              <a:t>Bị hạn chế về: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400" dirty="0" smtClean="0">
                <a:latin typeface="+mj-lt"/>
              </a:rPr>
              <a:t>Kiểu chữ, cách viết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400" dirty="0" smtClean="0">
                <a:latin typeface="+mj-lt"/>
              </a:rPr>
              <a:t>Phông nền, góc máy, ánh sáng</a:t>
            </a:r>
          </a:p>
          <a:p>
            <a:pPr>
              <a:lnSpc>
                <a:spcPct val="150000"/>
              </a:lnSpc>
            </a:pPr>
            <a:endParaRPr lang="vi-VN" sz="1400" dirty="0" smtClean="0">
              <a:latin typeface="+mj-lt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vi-VN" sz="1400" dirty="0" smtClean="0">
                <a:latin typeface="+mj-lt"/>
                <a:sym typeface="Wingdings" panose="05000000000000000000" pitchFamily="2" charset="2"/>
              </a:rPr>
              <a:t> </a:t>
            </a:r>
            <a:r>
              <a:rPr lang="en-US" sz="1400" dirty="0" err="1" smtClean="0">
                <a:sym typeface="Wingdings" panose="05000000000000000000" pitchFamily="2" charset="2"/>
              </a:rPr>
              <a:t>Hạn</a:t>
            </a:r>
            <a:r>
              <a:rPr lang="en-US" sz="1400" dirty="0" smtClean="0"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sym typeface="Wingdings" panose="05000000000000000000" pitchFamily="2" charset="2"/>
              </a:rPr>
              <a:t>chế</a:t>
            </a:r>
            <a:r>
              <a:rPr lang="en-US" sz="1400" dirty="0" smtClean="0"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sym typeface="Wingdings" panose="05000000000000000000" pitchFamily="2" charset="2"/>
              </a:rPr>
              <a:t>những</a:t>
            </a:r>
            <a:r>
              <a:rPr lang="en-US" sz="1400" dirty="0" smtClean="0"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sym typeface="Wingdings" panose="05000000000000000000" pitchFamily="2" charset="2"/>
              </a:rPr>
              <a:t>sai</a:t>
            </a:r>
            <a:r>
              <a:rPr lang="en-US" sz="1400" dirty="0" smtClean="0"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sym typeface="Wingdings" panose="05000000000000000000" pitchFamily="2" charset="2"/>
              </a:rPr>
              <a:t>xót</a:t>
            </a:r>
            <a:r>
              <a:rPr lang="en-US" sz="1400" dirty="0" smtClean="0"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sym typeface="Wingdings" panose="05000000000000000000" pitchFamily="2" charset="2"/>
              </a:rPr>
              <a:t>thuộc</a:t>
            </a:r>
            <a:r>
              <a:rPr lang="en-US" sz="1400" dirty="0" smtClean="0"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sym typeface="Wingdings" panose="05000000000000000000" pitchFamily="2" charset="2"/>
              </a:rPr>
              <a:t>về</a:t>
            </a:r>
            <a:r>
              <a:rPr lang="en-US" sz="1400" dirty="0" smtClean="0">
                <a:sym typeface="Wingdings" panose="05000000000000000000" pitchFamily="2" charset="2"/>
              </a:rPr>
              <a:t> </a:t>
            </a:r>
            <a:br>
              <a:rPr lang="en-US" sz="1400" dirty="0" smtClean="0">
                <a:sym typeface="Wingdings" panose="05000000000000000000" pitchFamily="2" charset="2"/>
              </a:rPr>
            </a:br>
            <a:r>
              <a:rPr lang="en-US" sz="1400" dirty="0" err="1" smtClean="0">
                <a:sym typeface="Wingdings" panose="05000000000000000000" pitchFamily="2" charset="2"/>
              </a:rPr>
              <a:t>phía</a:t>
            </a:r>
            <a:r>
              <a:rPr lang="en-US" sz="1400" dirty="0" smtClean="0"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sym typeface="Wingdings" panose="05000000000000000000" pitchFamily="2" charset="2"/>
              </a:rPr>
              <a:t>người</a:t>
            </a:r>
            <a:r>
              <a:rPr lang="en-US" sz="1400" dirty="0" smtClean="0"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sym typeface="Wingdings" panose="05000000000000000000" pitchFamily="2" charset="2"/>
              </a:rPr>
              <a:t>dùng</a:t>
            </a:r>
            <a:r>
              <a:rPr lang="en-US" sz="1400" dirty="0" smtClean="0">
                <a:sym typeface="Wingdings" panose="05000000000000000000" pitchFamily="2" charset="2"/>
              </a:rPr>
              <a:t>, </a:t>
            </a:r>
            <a:r>
              <a:rPr lang="en-US" sz="1400" dirty="0" err="1" smtClean="0">
                <a:sym typeface="Wingdings" panose="05000000000000000000" pitchFamily="2" charset="2"/>
              </a:rPr>
              <a:t>đánh</a:t>
            </a:r>
            <a:r>
              <a:rPr lang="en-US" sz="1400" dirty="0" smtClean="0"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sym typeface="Wingdings" panose="05000000000000000000" pitchFamily="2" charset="2"/>
              </a:rPr>
              <a:t>giá</a:t>
            </a:r>
            <a:r>
              <a:rPr lang="en-US" sz="1400" dirty="0" smtClean="0"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sym typeface="Wingdings" panose="05000000000000000000" pitchFamily="2" charset="2"/>
              </a:rPr>
              <a:t>sâu</a:t>
            </a:r>
            <a:r>
              <a:rPr lang="en-US" sz="1400" dirty="0" smtClean="0"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sym typeface="Wingdings" panose="05000000000000000000" pitchFamily="2" charset="2"/>
              </a:rPr>
              <a:t>hơn</a:t>
            </a:r>
            <a:r>
              <a:rPr lang="en-US" sz="1400" dirty="0" smtClean="0">
                <a:sym typeface="Wingdings" panose="05000000000000000000" pitchFamily="2" charset="2"/>
              </a:rPr>
              <a:t> </a:t>
            </a:r>
            <a:br>
              <a:rPr lang="en-US" sz="1400" dirty="0" smtClean="0">
                <a:sym typeface="Wingdings" panose="05000000000000000000" pitchFamily="2" charset="2"/>
              </a:rPr>
            </a:br>
            <a:r>
              <a:rPr lang="en-US" sz="1400" dirty="0" err="1" smtClean="0">
                <a:sym typeface="Wingdings" panose="05000000000000000000" pitchFamily="2" charset="2"/>
              </a:rPr>
              <a:t>về</a:t>
            </a:r>
            <a:r>
              <a:rPr lang="en-US" sz="1400" dirty="0" smtClean="0"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sym typeface="Wingdings" panose="05000000000000000000" pitchFamily="2" charset="2"/>
              </a:rPr>
              <a:t>khả</a:t>
            </a:r>
            <a:r>
              <a:rPr lang="en-US" sz="1400" dirty="0" smtClean="0"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sym typeface="Wingdings" panose="05000000000000000000" pitchFamily="2" charset="2"/>
              </a:rPr>
              <a:t>năng</a:t>
            </a:r>
            <a:r>
              <a:rPr lang="en-US" sz="1400" dirty="0"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sym typeface="Wingdings" panose="05000000000000000000" pitchFamily="2" charset="2"/>
              </a:rPr>
              <a:t>nhận</a:t>
            </a:r>
            <a:r>
              <a:rPr lang="en-US" sz="1400" dirty="0" smtClean="0"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sym typeface="Wingdings" panose="05000000000000000000" pitchFamily="2" charset="2"/>
              </a:rPr>
              <a:t>dạng</a:t>
            </a:r>
            <a:r>
              <a:rPr lang="en-US" sz="1400" dirty="0" smtClean="0"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sym typeface="Wingdings" panose="05000000000000000000" pitchFamily="2" charset="2"/>
              </a:rPr>
              <a:t>của</a:t>
            </a:r>
            <a:r>
              <a:rPr lang="en-US" sz="1400" dirty="0" smtClean="0"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sym typeface="Wingdings" panose="05000000000000000000" pitchFamily="2" charset="2"/>
              </a:rPr>
              <a:t>hệ</a:t>
            </a:r>
            <a:r>
              <a:rPr lang="en-US" sz="1400" dirty="0" smtClean="0"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sym typeface="Wingdings" panose="05000000000000000000" pitchFamily="2" charset="2"/>
              </a:rPr>
              <a:t>thống</a:t>
            </a:r>
            <a:r>
              <a:rPr lang="en-US" sz="1400" dirty="0" smtClean="0">
                <a:sym typeface="Wingdings" panose="05000000000000000000" pitchFamily="2" charset="2"/>
              </a:rPr>
              <a:t/>
            </a:r>
            <a:br>
              <a:rPr lang="en-US" sz="1400" dirty="0" smtClean="0">
                <a:sym typeface="Wingdings" panose="05000000000000000000" pitchFamily="2" charset="2"/>
              </a:rPr>
            </a:br>
            <a:r>
              <a:rPr lang="en-US" sz="1400" dirty="0" err="1" smtClean="0">
                <a:sym typeface="Wingdings" panose="05000000000000000000" pitchFamily="2" charset="2"/>
              </a:rPr>
              <a:t>với</a:t>
            </a:r>
            <a:r>
              <a:rPr lang="en-US" sz="1400" dirty="0" smtClean="0"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sym typeface="Wingdings" panose="05000000000000000000" pitchFamily="2" charset="2"/>
              </a:rPr>
              <a:t>điều</a:t>
            </a:r>
            <a:r>
              <a:rPr lang="en-US" sz="1400" dirty="0" smtClean="0"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sym typeface="Wingdings" panose="05000000000000000000" pitchFamily="2" charset="2"/>
              </a:rPr>
              <a:t>kiện</a:t>
            </a:r>
            <a:r>
              <a:rPr lang="en-US" sz="1400" dirty="0" smtClean="0"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sym typeface="Wingdings" panose="05000000000000000000" pitchFamily="2" charset="2"/>
              </a:rPr>
              <a:t>làm</a:t>
            </a:r>
            <a:r>
              <a:rPr lang="en-US" sz="1400" dirty="0" smtClean="0"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sym typeface="Wingdings" panose="05000000000000000000" pitchFamily="2" charset="2"/>
              </a:rPr>
              <a:t>việc</a:t>
            </a:r>
            <a:r>
              <a:rPr lang="en-US" sz="1400" dirty="0" smtClean="0"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sym typeface="Wingdings" panose="05000000000000000000" pitchFamily="2" charset="2"/>
              </a:rPr>
              <a:t>thực</a:t>
            </a:r>
            <a:r>
              <a:rPr lang="en-US" sz="1400" dirty="0" smtClean="0">
                <a:sym typeface="Wingdings" panose="05000000000000000000" pitchFamily="2" charset="2"/>
              </a:rPr>
              <a:t> </a:t>
            </a:r>
            <a:r>
              <a:rPr lang="en-US" sz="1400" dirty="0" err="1" smtClean="0">
                <a:sym typeface="Wingdings" panose="05000000000000000000" pitchFamily="2" charset="2"/>
              </a:rPr>
              <a:t>tế</a:t>
            </a:r>
            <a:endParaRPr 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514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2AD84FB-CC45-4129-9979-CB4730A737A5}"/>
              </a:ext>
            </a:extLst>
          </p:cNvPr>
          <p:cNvSpPr/>
          <p:nvPr/>
        </p:nvSpPr>
        <p:spPr>
          <a:xfrm>
            <a:off x="467544" y="4337931"/>
            <a:ext cx="38884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 err="1">
                <a:effectLst/>
                <a:ea typeface="Times New Roman" panose="02020603050405020304" pitchFamily="18" charset="0"/>
              </a:rPr>
              <a:t>Kết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quả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nhận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dạng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ea typeface="Times New Roman" panose="02020603050405020304" pitchFamily="18" charset="0"/>
              </a:rPr>
              <a:t>số</a:t>
            </a:r>
            <a:r>
              <a:rPr lang="en-US" sz="1600" b="1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ea typeface="Times New Roman" panose="02020603050405020304" pitchFamily="18" charset="0"/>
              </a:rPr>
              <a:t>thứ</a:t>
            </a:r>
            <a:r>
              <a:rPr lang="en-US" sz="1600" b="1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ea typeface="Times New Roman" panose="02020603050405020304" pitchFamily="18" charset="0"/>
              </a:rPr>
              <a:t>tự</a:t>
            </a:r>
            <a:r>
              <a:rPr lang="en-US" sz="1600" b="1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ea typeface="Times New Roman" panose="02020603050405020304" pitchFamily="18" charset="0"/>
              </a:rPr>
              <a:t>sinh</a:t>
            </a:r>
            <a:r>
              <a:rPr lang="en-US" sz="1600" b="1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ea typeface="Times New Roman" panose="02020603050405020304" pitchFamily="18" charset="0"/>
              </a:rPr>
              <a:t>viên</a:t>
            </a:r>
            <a:r>
              <a:rPr lang="en-US" sz="1600" b="1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trên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ea typeface="Times New Roman" panose="02020603050405020304" pitchFamily="18" charset="0"/>
              </a:rPr>
              <a:t>tập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 </a:t>
            </a:r>
            <a:r>
              <a:rPr lang="vi-VN" sz="1600" b="1" dirty="0">
                <a:effectLst/>
                <a:ea typeface="Times New Roman" panose="02020603050405020304" pitchFamily="18" charset="0"/>
              </a:rPr>
              <a:t>103</a:t>
            </a:r>
            <a:r>
              <a:rPr lang="en-US" sz="1600" b="1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ea typeface="Times New Roman" panose="02020603050405020304" pitchFamily="18" charset="0"/>
              </a:rPr>
              <a:t>ảnh</a:t>
            </a:r>
            <a:r>
              <a:rPr lang="en-US" sz="1600" b="1" dirty="0">
                <a:effectLst/>
                <a:ea typeface="Times New Roman" panose="02020603050405020304" pitchFamily="18" charset="0"/>
              </a:rPr>
              <a:t> </a:t>
            </a:r>
            <a:r>
              <a:rPr lang="en-US" sz="1600" b="1" dirty="0" err="1" smtClean="0">
                <a:effectLst/>
                <a:ea typeface="Times New Roman" panose="02020603050405020304" pitchFamily="18" charset="0"/>
              </a:rPr>
              <a:t>hạn</a:t>
            </a:r>
            <a:r>
              <a:rPr lang="en-US" sz="1600" b="1" dirty="0" smtClean="0">
                <a:effectLst/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ea typeface="Times New Roman" panose="02020603050405020304" pitchFamily="18" charset="0"/>
              </a:rPr>
              <a:t>chế</a:t>
            </a:r>
            <a:endParaRPr lang="en-US" sz="1600" b="1" dirty="0"/>
          </a:p>
        </p:txBody>
      </p:sp>
      <p:sp>
        <p:nvSpPr>
          <p:cNvPr id="8" name="Rectangle 7"/>
          <p:cNvSpPr/>
          <p:nvPr/>
        </p:nvSpPr>
        <p:spPr>
          <a:xfrm>
            <a:off x="4994189" y="1563638"/>
            <a:ext cx="366979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rgbClr val="000000"/>
                </a:solidFill>
                <a:ea typeface="Times New Roman" panose="02020603050405020304" pitchFamily="18" charset="0"/>
              </a:rPr>
              <a:t>Tiền</a:t>
            </a:r>
            <a:r>
              <a:rPr lang="en-US" sz="14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xử</a:t>
            </a:r>
            <a:r>
              <a:rPr lang="en-US" sz="14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lý</a:t>
            </a:r>
            <a:r>
              <a:rPr lang="en-US" sz="14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đúng</a:t>
            </a:r>
            <a:r>
              <a:rPr lang="en-US" sz="14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89.3% </a:t>
            </a:r>
            <a:r>
              <a:rPr lang="en-US" sz="1400" b="1" dirty="0" err="1" smtClean="0">
                <a:solidFill>
                  <a:srgbClr val="000000"/>
                </a:solidFill>
                <a:ea typeface="Times New Roman" panose="02020603050405020304" pitchFamily="18" charset="0"/>
              </a:rPr>
              <a:t>tăng</a:t>
            </a:r>
            <a:r>
              <a:rPr lang="en-US" sz="1400" b="1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 4.3%</a:t>
            </a:r>
            <a:endParaRPr lang="en-US" sz="1400" b="1" dirty="0">
              <a:solidFill>
                <a:srgbClr val="000000"/>
              </a:solidFill>
              <a:ea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rgbClr val="000000"/>
                </a:solidFill>
                <a:ea typeface="Times New Roman" panose="02020603050405020304" pitchFamily="18" charset="0"/>
              </a:rPr>
              <a:t>Trả</a:t>
            </a:r>
            <a:r>
              <a:rPr lang="en-US" sz="14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ea typeface="Times New Roman" panose="02020603050405020304" pitchFamily="18" charset="0"/>
              </a:rPr>
              <a:t>về</a:t>
            </a:r>
            <a:r>
              <a:rPr lang="en-US" sz="14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ea typeface="Times New Roman" panose="02020603050405020304" pitchFamily="18" charset="0"/>
              </a:rPr>
              <a:t>số</a:t>
            </a:r>
            <a:r>
              <a:rPr lang="en-US" sz="14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ea typeface="Times New Roman" panose="02020603050405020304" pitchFamily="18" charset="0"/>
              </a:rPr>
              <a:t>thứ</a:t>
            </a:r>
            <a:r>
              <a:rPr lang="en-US" sz="14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ea typeface="Times New Roman" panose="02020603050405020304" pitchFamily="18" charset="0"/>
              </a:rPr>
              <a:t>tự</a:t>
            </a:r>
            <a:r>
              <a:rPr lang="en-US" sz="14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ea typeface="Times New Roman" panose="02020603050405020304" pitchFamily="18" charset="0"/>
              </a:rPr>
              <a:t>đúng</a:t>
            </a:r>
            <a:r>
              <a:rPr lang="en-US" sz="14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 93.2% </a:t>
            </a:r>
            <a:r>
              <a:rPr lang="en-US" sz="1400" b="1" dirty="0" err="1" smtClean="0">
                <a:solidFill>
                  <a:srgbClr val="000000"/>
                </a:solidFill>
                <a:ea typeface="Times New Roman" panose="02020603050405020304" pitchFamily="18" charset="0"/>
              </a:rPr>
              <a:t>tăng</a:t>
            </a:r>
            <a:r>
              <a:rPr lang="en-US" sz="1400" b="1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 7.2%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N</a:t>
            </a:r>
            <a:r>
              <a:rPr lang="en-US" sz="1400" dirty="0" err="1" smtClean="0">
                <a:solidFill>
                  <a:srgbClr val="000000"/>
                </a:solidFill>
                <a:ea typeface="Times New Roman" panose="02020603050405020304" pitchFamily="18" charset="0"/>
              </a:rPr>
              <a:t>hận</a:t>
            </a:r>
            <a:r>
              <a:rPr lang="en-US" sz="14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dạng</a:t>
            </a:r>
            <a:r>
              <a:rPr lang="en-US" sz="14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đúng</a:t>
            </a:r>
            <a:r>
              <a:rPr lang="en-US" sz="14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98.91% </a:t>
            </a:r>
            <a:r>
              <a:rPr lang="en-US" sz="1400" dirty="0" err="1" smtClean="0">
                <a:solidFill>
                  <a:srgbClr val="000000"/>
                </a:solidFill>
                <a:ea typeface="Times New Roman" panose="02020603050405020304" pitchFamily="18" charset="0"/>
              </a:rPr>
              <a:t>số</a:t>
            </a:r>
            <a:r>
              <a:rPr lang="en-US" sz="14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ea typeface="Times New Roman" panose="02020603050405020304" pitchFamily="18" charset="0"/>
              </a:rPr>
              <a:t>thứ</a:t>
            </a:r>
            <a:r>
              <a:rPr lang="en-US" sz="14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ea typeface="Times New Roman" panose="02020603050405020304" pitchFamily="18" charset="0"/>
              </a:rPr>
              <a:t>tự</a:t>
            </a:r>
            <a:r>
              <a:rPr lang="en-US" sz="14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ea typeface="Times New Roman" panose="02020603050405020304" pitchFamily="18" charset="0"/>
              </a:rPr>
              <a:t>trên</a:t>
            </a:r>
            <a:r>
              <a:rPr lang="en-US" sz="14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những</a:t>
            </a:r>
            <a:r>
              <a:rPr lang="en-US" sz="14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hình</a:t>
            </a:r>
            <a:r>
              <a:rPr lang="en-US" sz="14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tiền</a:t>
            </a:r>
            <a:r>
              <a:rPr lang="en-US" sz="14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xử</a:t>
            </a:r>
            <a:r>
              <a:rPr lang="en-US" sz="14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lý</a:t>
            </a:r>
            <a:r>
              <a:rPr lang="en-US" sz="14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ea typeface="Times New Roman" panose="02020603050405020304" pitchFamily="18" charset="0"/>
              </a:rPr>
              <a:t>đúng</a:t>
            </a:r>
            <a:r>
              <a:rPr lang="en-US" sz="14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 err="1" smtClean="0">
                <a:solidFill>
                  <a:srgbClr val="000000"/>
                </a:solidFill>
                <a:ea typeface="Times New Roman" panose="02020603050405020304" pitchFamily="18" charset="0"/>
              </a:rPr>
              <a:t>tăng</a:t>
            </a:r>
            <a:r>
              <a:rPr lang="en-US" sz="1400" b="1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 5.97%</a:t>
            </a:r>
            <a:endParaRPr lang="vi-VN" sz="1400" b="1" dirty="0">
              <a:ea typeface="Times New Roman" panose="02020603050405020304" pitchFamily="18" charset="0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F0459C52-D66C-44EF-8B44-5AD06625F8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7654389"/>
              </p:ext>
            </p:extLst>
          </p:nvPr>
        </p:nvGraphicFramePr>
        <p:xfrm>
          <a:off x="396692" y="792088"/>
          <a:ext cx="4031292" cy="35333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02B6CEC6-E565-4A4C-B0FC-0D0011A6753F}"/>
              </a:ext>
            </a:extLst>
          </p:cNvPr>
          <p:cNvSpPr/>
          <p:nvPr/>
        </p:nvSpPr>
        <p:spPr>
          <a:xfrm>
            <a:off x="4928047" y="4325442"/>
            <a:ext cx="38956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Kết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quả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nhận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dạng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+mj-lt"/>
                <a:ea typeface="Times New Roman" panose="02020603050405020304" pitchFamily="18" charset="0"/>
              </a:rPr>
              <a:t>số</a:t>
            </a:r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+mj-lt"/>
                <a:ea typeface="Times New Roman" panose="02020603050405020304" pitchFamily="18" charset="0"/>
              </a:rPr>
              <a:t>thứ</a:t>
            </a:r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+mj-lt"/>
                <a:ea typeface="Times New Roman" panose="02020603050405020304" pitchFamily="18" charset="0"/>
              </a:rPr>
              <a:t>tự</a:t>
            </a:r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+mj-lt"/>
                <a:ea typeface="Times New Roman" panose="02020603050405020304" pitchFamily="18" charset="0"/>
              </a:rPr>
              <a:t>sinh</a:t>
            </a:r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+mj-lt"/>
                <a:ea typeface="Times New Roman" panose="02020603050405020304" pitchFamily="18" charset="0"/>
              </a:rPr>
              <a:t>viên</a:t>
            </a:r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smtClean="0">
                <a:effectLst/>
                <a:latin typeface="+mj-lt"/>
                <a:ea typeface="Times New Roman" panose="02020603050405020304" pitchFamily="18" charset="0"/>
              </a:rPr>
              <a:t/>
            </a:r>
            <a:br>
              <a:rPr lang="en-US" sz="1600" dirty="0" smtClean="0">
                <a:effectLst/>
                <a:latin typeface="+mj-lt"/>
                <a:ea typeface="Times New Roman" panose="02020603050405020304" pitchFamily="18" charset="0"/>
              </a:rPr>
            </a:br>
            <a:r>
              <a:rPr lang="en-US" sz="1600" dirty="0" err="1" smtClean="0">
                <a:effectLst/>
                <a:latin typeface="+mj-lt"/>
                <a:ea typeface="Times New Roman" panose="02020603050405020304" pitchFamily="18" charset="0"/>
              </a:rPr>
              <a:t>trên</a:t>
            </a:r>
            <a:r>
              <a:rPr lang="en-US" sz="1600" dirty="0" smtClean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tập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</a:rPr>
              <a:t>100 </a:t>
            </a:r>
            <a:r>
              <a:rPr lang="en-US" sz="1600" b="1" dirty="0" err="1">
                <a:effectLst/>
                <a:latin typeface="+mj-lt"/>
                <a:ea typeface="Times New Roman" panose="02020603050405020304" pitchFamily="18" charset="0"/>
              </a:rPr>
              <a:t>ảnh</a:t>
            </a:r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+mj-lt"/>
                <a:ea typeface="Times New Roman" panose="02020603050405020304" pitchFamily="18" charset="0"/>
              </a:rPr>
              <a:t>không</a:t>
            </a:r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+mj-lt"/>
                <a:ea typeface="Times New Roman" panose="02020603050405020304" pitchFamily="18" charset="0"/>
              </a:rPr>
              <a:t>hạn</a:t>
            </a:r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+mj-lt"/>
                <a:ea typeface="Times New Roman" panose="02020603050405020304" pitchFamily="18" charset="0"/>
              </a:rPr>
              <a:t>chế</a:t>
            </a:r>
            <a:endParaRPr lang="en-US" sz="1600" b="1" dirty="0">
              <a:latin typeface="+mj-lt"/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95FD3B63-B6D6-4ACB-AA69-08A53A9F02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0344894"/>
              </p:ext>
            </p:extLst>
          </p:nvPr>
        </p:nvGraphicFramePr>
        <p:xfrm>
          <a:off x="4955956" y="790023"/>
          <a:ext cx="3949643" cy="35354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B98F1BE6-2B83-4510-9847-0CC6B1AC90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792088"/>
          </a:xfrm>
        </p:spPr>
        <p:txBody>
          <a:bodyPr/>
          <a:lstStyle/>
          <a:p>
            <a:r>
              <a:rPr lang="vi-VN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Đánh giá trên tập </a:t>
            </a:r>
            <a:r>
              <a:rPr lang="vi-VN" altLang="ko-KR" sz="2400" b="1" dirty="0" smtClean="0">
                <a:solidFill>
                  <a:schemeClr val="accent1"/>
                </a:solidFill>
              </a:rPr>
              <a:t>103 </a:t>
            </a:r>
            <a:r>
              <a:rPr lang="vi-VN" altLang="ko-KR" sz="2400" b="1" dirty="0">
                <a:solidFill>
                  <a:schemeClr val="accent1"/>
                </a:solidFill>
              </a:rPr>
              <a:t>ảnh </a:t>
            </a:r>
            <a:r>
              <a:rPr lang="vi-VN" altLang="ko-KR" sz="2400" b="1" dirty="0" smtClean="0">
                <a:solidFill>
                  <a:schemeClr val="accent1"/>
                </a:solidFill>
              </a:rPr>
              <a:t>hạn chế </a:t>
            </a:r>
            <a:br>
              <a:rPr lang="vi-VN" altLang="ko-KR" sz="2400" b="1" dirty="0" smtClean="0">
                <a:solidFill>
                  <a:schemeClr val="accent1"/>
                </a:solidFill>
              </a:rPr>
            </a:br>
            <a:r>
              <a:rPr lang="vi-VN" altLang="ko-KR" sz="1800" b="1" dirty="0" smtClean="0">
                <a:solidFill>
                  <a:schemeClr val="tx1"/>
                </a:solidFill>
              </a:rPr>
              <a:t>“Họ và tên_MSSV”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11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  <p:bldGraphic spid="10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FA8075-5B2D-47DC-B021-554D277F13BA}"/>
              </a:ext>
            </a:extLst>
          </p:cNvPr>
          <p:cNvSpPr/>
          <p:nvPr/>
        </p:nvSpPr>
        <p:spPr>
          <a:xfrm>
            <a:off x="539552" y="4299942"/>
            <a:ext cx="31683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Kết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quả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nhận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dạng</a:t>
            </a:r>
            <a:r>
              <a:rPr lang="vi-VN" sz="1600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vi-VN" sz="1600" b="1" dirty="0">
                <a:latin typeface="+mj-lt"/>
                <a:ea typeface="Times New Roman" panose="02020603050405020304" pitchFamily="18" charset="0"/>
              </a:rPr>
              <a:t>điểm số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trên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tập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vi-VN" sz="1600" b="1" dirty="0">
                <a:effectLst/>
                <a:latin typeface="+mj-lt"/>
                <a:ea typeface="Times New Roman" panose="02020603050405020304" pitchFamily="18" charset="0"/>
              </a:rPr>
              <a:t>103</a:t>
            </a:r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b="1" dirty="0" err="1" smtClean="0">
                <a:effectLst/>
                <a:latin typeface="+mj-lt"/>
                <a:ea typeface="Times New Roman" panose="02020603050405020304" pitchFamily="18" charset="0"/>
              </a:rPr>
              <a:t>ảnh</a:t>
            </a:r>
            <a:r>
              <a:rPr lang="en-US" sz="1600" b="1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b="1" dirty="0" err="1" smtClean="0">
                <a:effectLst/>
                <a:latin typeface="+mj-lt"/>
                <a:ea typeface="Times New Roman" panose="02020603050405020304" pitchFamily="18" charset="0"/>
              </a:rPr>
              <a:t>hạn</a:t>
            </a:r>
            <a:r>
              <a:rPr lang="en-US" sz="1600" b="1" dirty="0" smtClean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+mj-lt"/>
                <a:ea typeface="Times New Roman" panose="02020603050405020304" pitchFamily="18" charset="0"/>
              </a:rPr>
              <a:t>chế</a:t>
            </a:r>
            <a:endParaRPr lang="en-US" sz="1600" b="1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28605" y="1491630"/>
            <a:ext cx="38673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rgbClr val="000000"/>
                </a:solidFill>
                <a:ea typeface="Times New Roman" panose="02020603050405020304" pitchFamily="18" charset="0"/>
              </a:rPr>
              <a:t>Tiền</a:t>
            </a:r>
            <a:r>
              <a:rPr lang="en-US" sz="14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xử</a:t>
            </a:r>
            <a:r>
              <a:rPr lang="en-US" sz="14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lý</a:t>
            </a:r>
            <a:r>
              <a:rPr lang="en-US" sz="14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đúng</a:t>
            </a:r>
            <a:r>
              <a:rPr lang="en-US" sz="14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97.09% </a:t>
            </a:r>
            <a:r>
              <a:rPr lang="en-US" sz="1400" b="1" dirty="0" err="1" smtClean="0">
                <a:solidFill>
                  <a:srgbClr val="000000"/>
                </a:solidFill>
                <a:ea typeface="Times New Roman" panose="02020603050405020304" pitchFamily="18" charset="0"/>
              </a:rPr>
              <a:t>tăng</a:t>
            </a:r>
            <a:r>
              <a:rPr lang="en-US" sz="1400" b="1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 13.09%</a:t>
            </a:r>
            <a:endParaRPr lang="en-US" sz="1400" b="1" dirty="0">
              <a:solidFill>
                <a:srgbClr val="000000"/>
              </a:solidFill>
              <a:ea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 smtClean="0">
                <a:solidFill>
                  <a:srgbClr val="000000"/>
                </a:solidFill>
                <a:ea typeface="Times New Roman" panose="02020603050405020304" pitchFamily="18" charset="0"/>
              </a:rPr>
              <a:t>Trả</a:t>
            </a:r>
            <a:r>
              <a:rPr lang="en-US" sz="14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ea typeface="Times New Roman" panose="02020603050405020304" pitchFamily="18" charset="0"/>
              </a:rPr>
              <a:t>về</a:t>
            </a:r>
            <a:r>
              <a:rPr lang="en-US" sz="14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điểm</a:t>
            </a:r>
            <a:r>
              <a:rPr lang="en-US" sz="14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số</a:t>
            </a:r>
            <a:r>
              <a:rPr lang="en-US" sz="14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ea typeface="Times New Roman" panose="02020603050405020304" pitchFamily="18" charset="0"/>
              </a:rPr>
              <a:t>đúng</a:t>
            </a:r>
            <a:r>
              <a:rPr lang="en-US" sz="14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 84.47% </a:t>
            </a:r>
            <a:r>
              <a:rPr lang="en-US" sz="1400" b="1" dirty="0" err="1" smtClean="0">
                <a:solidFill>
                  <a:srgbClr val="000000"/>
                </a:solidFill>
                <a:ea typeface="Times New Roman" panose="02020603050405020304" pitchFamily="18" charset="0"/>
              </a:rPr>
              <a:t>tăng</a:t>
            </a:r>
            <a:r>
              <a:rPr lang="en-US" sz="1400" b="1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 14.47%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N</a:t>
            </a:r>
            <a:r>
              <a:rPr lang="en-US" sz="1400" dirty="0" err="1" smtClean="0">
                <a:solidFill>
                  <a:srgbClr val="000000"/>
                </a:solidFill>
                <a:ea typeface="Times New Roman" panose="02020603050405020304" pitchFamily="18" charset="0"/>
              </a:rPr>
              <a:t>hận</a:t>
            </a:r>
            <a:r>
              <a:rPr lang="en-US" sz="14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dạng</a:t>
            </a:r>
            <a:r>
              <a:rPr lang="en-US" sz="14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đúng</a:t>
            </a:r>
            <a:r>
              <a:rPr lang="en-US" sz="14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87% </a:t>
            </a:r>
            <a:r>
              <a:rPr lang="en-US" sz="1400" dirty="0" err="1" smtClean="0">
                <a:solidFill>
                  <a:srgbClr val="000000"/>
                </a:solidFill>
                <a:ea typeface="Times New Roman" panose="02020603050405020304" pitchFamily="18" charset="0"/>
              </a:rPr>
              <a:t>điểm</a:t>
            </a:r>
            <a:r>
              <a:rPr lang="en-US" sz="14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số</a:t>
            </a:r>
            <a:r>
              <a:rPr lang="en-US" sz="14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trên</a:t>
            </a:r>
            <a:r>
              <a:rPr lang="en-US" sz="14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những</a:t>
            </a:r>
            <a:r>
              <a:rPr lang="en-US" sz="14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hình</a:t>
            </a:r>
            <a:r>
              <a:rPr lang="en-US" sz="14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tiền</a:t>
            </a:r>
            <a:r>
              <a:rPr lang="en-US" sz="14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xử</a:t>
            </a:r>
            <a:r>
              <a:rPr lang="en-US" sz="14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Times New Roman" panose="02020603050405020304" pitchFamily="18" charset="0"/>
              </a:rPr>
              <a:t>lý</a:t>
            </a:r>
            <a:r>
              <a:rPr lang="en-US" sz="14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ea typeface="Times New Roman" panose="02020603050405020304" pitchFamily="18" charset="0"/>
              </a:rPr>
              <a:t>đúng</a:t>
            </a:r>
            <a:r>
              <a:rPr lang="en-US" sz="14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 err="1" smtClean="0">
                <a:solidFill>
                  <a:srgbClr val="000000"/>
                </a:solidFill>
                <a:ea typeface="Times New Roman" panose="02020603050405020304" pitchFamily="18" charset="0"/>
              </a:rPr>
              <a:t>tăng</a:t>
            </a:r>
            <a:r>
              <a:rPr lang="en-US" sz="1400" b="1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 13.19%.</a:t>
            </a:r>
            <a:endParaRPr lang="vi-VN" sz="1400" b="1" dirty="0">
              <a:ea typeface="Times New Roman" panose="02020603050405020304" pitchFamily="18" charset="0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5EC08E6-F1DB-4E15-A3BB-54F0A16E39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8605608"/>
              </p:ext>
            </p:extLst>
          </p:nvPr>
        </p:nvGraphicFramePr>
        <p:xfrm>
          <a:off x="107504" y="699542"/>
          <a:ext cx="4205776" cy="36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02B6CEC6-E565-4A4C-B0FC-0D0011A6753F}"/>
              </a:ext>
            </a:extLst>
          </p:cNvPr>
          <p:cNvSpPr/>
          <p:nvPr/>
        </p:nvSpPr>
        <p:spPr>
          <a:xfrm>
            <a:off x="5148064" y="4299942"/>
            <a:ext cx="35283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Kết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quả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nhận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dạng</a:t>
            </a:r>
            <a:r>
              <a:rPr lang="vi-VN" sz="1600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vi-VN" sz="1600" b="1" dirty="0">
                <a:latin typeface="+mj-lt"/>
                <a:ea typeface="Times New Roman" panose="02020603050405020304" pitchFamily="18" charset="0"/>
              </a:rPr>
              <a:t>điểm số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trên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tập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</a:rPr>
              <a:t>100 </a:t>
            </a:r>
            <a:r>
              <a:rPr lang="en-US" sz="1600" b="1" dirty="0" err="1">
                <a:effectLst/>
                <a:latin typeface="+mj-lt"/>
                <a:ea typeface="Times New Roman" panose="02020603050405020304" pitchFamily="18" charset="0"/>
              </a:rPr>
              <a:t>ảnh</a:t>
            </a:r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+mj-lt"/>
                <a:ea typeface="Times New Roman" panose="02020603050405020304" pitchFamily="18" charset="0"/>
              </a:rPr>
              <a:t>không</a:t>
            </a:r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+mj-lt"/>
                <a:ea typeface="Times New Roman" panose="02020603050405020304" pitchFamily="18" charset="0"/>
              </a:rPr>
              <a:t>hạn</a:t>
            </a:r>
            <a:r>
              <a:rPr lang="en-US" sz="1600" b="1" dirty="0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1600" b="1" dirty="0" err="1">
                <a:effectLst/>
                <a:latin typeface="+mj-lt"/>
                <a:ea typeface="Times New Roman" panose="02020603050405020304" pitchFamily="18" charset="0"/>
              </a:rPr>
              <a:t>chế</a:t>
            </a:r>
            <a:endParaRPr lang="en-US" sz="1600" b="1" dirty="0">
              <a:latin typeface="+mj-lt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743C07C-3574-4EA8-90D1-FCAEFC87C1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4382434"/>
              </p:ext>
            </p:extLst>
          </p:nvPr>
        </p:nvGraphicFramePr>
        <p:xfrm>
          <a:off x="4860032" y="728109"/>
          <a:ext cx="4283968" cy="3571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B98F1BE6-2B83-4510-9847-0CC6B1AC90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792088"/>
          </a:xfrm>
        </p:spPr>
        <p:txBody>
          <a:bodyPr/>
          <a:lstStyle/>
          <a:p>
            <a:r>
              <a:rPr lang="vi-VN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Đánh giá trên tập </a:t>
            </a:r>
            <a:r>
              <a:rPr lang="vi-VN" altLang="ko-KR" sz="2400" b="1" dirty="0" smtClean="0">
                <a:solidFill>
                  <a:schemeClr val="accent1"/>
                </a:solidFill>
              </a:rPr>
              <a:t>103 </a:t>
            </a:r>
            <a:r>
              <a:rPr lang="vi-VN" altLang="ko-KR" sz="2400" b="1" dirty="0">
                <a:solidFill>
                  <a:schemeClr val="accent1"/>
                </a:solidFill>
              </a:rPr>
              <a:t>ảnh </a:t>
            </a:r>
            <a:r>
              <a:rPr lang="vi-VN" altLang="ko-KR" sz="2400" b="1" dirty="0" smtClean="0">
                <a:solidFill>
                  <a:schemeClr val="accent1"/>
                </a:solidFill>
              </a:rPr>
              <a:t>hạn chế </a:t>
            </a:r>
            <a:br>
              <a:rPr lang="vi-VN" altLang="ko-KR" sz="2400" b="1" dirty="0" smtClean="0">
                <a:solidFill>
                  <a:schemeClr val="accent1"/>
                </a:solidFill>
              </a:rPr>
            </a:br>
            <a:r>
              <a:rPr lang="vi-VN" altLang="ko-KR" sz="1800" b="1" dirty="0" smtClean="0">
                <a:solidFill>
                  <a:schemeClr val="tx1"/>
                </a:solidFill>
              </a:rPr>
              <a:t>“Điểm Số”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72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Graphic spid="9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AAF0F1-2902-4461-8D0C-9A076E086A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8" r="26304"/>
          <a:stretch/>
        </p:blipFill>
        <p:spPr bwMode="auto">
          <a:xfrm>
            <a:off x="3995936" y="123478"/>
            <a:ext cx="5112568" cy="50072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8F1BE6-2B83-4510-9847-0CC6B1AC90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9551" y="123478"/>
            <a:ext cx="3486279" cy="648072"/>
          </a:xfrm>
        </p:spPr>
        <p:txBody>
          <a:bodyPr/>
          <a:lstStyle/>
          <a:p>
            <a:r>
              <a:rPr lang="vi-VN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Đánh giá trên </a:t>
            </a:r>
            <a:r>
              <a:rPr lang="vi-VN" altLang="ko-KR" sz="2400" b="1" dirty="0">
                <a:solidFill>
                  <a:schemeClr val="accent1"/>
                </a:solidFill>
              </a:rPr>
              <a:t>video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89042" y="2165780"/>
            <a:ext cx="32403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rgbClr val="000000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sz="1600" dirty="0" err="1" smtClean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ộ</a:t>
            </a:r>
            <a:r>
              <a:rPr lang="en-US" sz="1600" dirty="0" smtClean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vi-VN" sz="16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nhập điểm </a:t>
            </a:r>
            <a:r>
              <a:rPr lang="en-US" sz="1600" dirty="0" err="1" smtClean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dirty="0" smtClean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br>
              <a:rPr lang="en-US" sz="1600" dirty="0" smtClean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 smtClean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95.55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% (</a:t>
            </a:r>
            <a:r>
              <a:rPr lang="en-US" sz="1600" dirty="0" err="1">
                <a:solidFill>
                  <a:srgbClr val="000000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43/45 </a:t>
            </a:r>
            <a:r>
              <a:rPr lang="en-US" sz="1600" dirty="0" err="1">
                <a:solidFill>
                  <a:srgbClr val="000000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giấy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1600" dirty="0" smtClean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vi-VN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721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39752" y="1491630"/>
            <a:ext cx="5472608" cy="2232248"/>
          </a:xfrm>
        </p:spPr>
        <p:txBody>
          <a:bodyPr/>
          <a:lstStyle/>
          <a:p>
            <a:r>
              <a:rPr lang="en-US" sz="6600" b="1" dirty="0" smtClean="0">
                <a:solidFill>
                  <a:schemeClr val="tx1"/>
                </a:solidFill>
              </a:rPr>
              <a:t>TỔNG QUAN </a:t>
            </a:r>
            <a:br>
              <a:rPr lang="en-US" sz="6600" b="1" dirty="0" smtClean="0">
                <a:solidFill>
                  <a:schemeClr val="tx1"/>
                </a:solidFill>
              </a:rPr>
            </a:br>
            <a:r>
              <a:rPr lang="en-US" sz="6600" b="1" dirty="0" smtClean="0">
                <a:solidFill>
                  <a:schemeClr val="tx1"/>
                </a:solidFill>
              </a:rPr>
              <a:t>ĐỀ TÀI</a:t>
            </a:r>
            <a:endParaRPr lang="vi-VN" sz="6600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547664" cy="5143500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/>
              <a:t>01</a:t>
            </a:r>
            <a:endParaRPr lang="vi-VN" sz="8000" dirty="0"/>
          </a:p>
        </p:txBody>
      </p:sp>
    </p:spTree>
    <p:extLst>
      <p:ext uri="{BB962C8B-B14F-4D97-AF65-F5344CB8AC3E}">
        <p14:creationId xmlns:p14="http://schemas.microsoft.com/office/powerpoint/2010/main" val="364643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39752" y="1491630"/>
            <a:ext cx="5472608" cy="2232248"/>
          </a:xfrm>
        </p:spPr>
        <p:txBody>
          <a:bodyPr/>
          <a:lstStyle/>
          <a:p>
            <a:r>
              <a:rPr lang="en-US" sz="6600" b="1" dirty="0" smtClean="0">
                <a:solidFill>
                  <a:schemeClr val="tx1"/>
                </a:solidFill>
              </a:rPr>
              <a:t>KẾT LUẬN</a:t>
            </a:r>
            <a:endParaRPr lang="vi-VN" sz="6600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547664" cy="5143500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/>
              <a:t>04</a:t>
            </a:r>
            <a:endParaRPr lang="vi-VN" sz="8000" dirty="0"/>
          </a:p>
        </p:txBody>
      </p:sp>
    </p:spTree>
    <p:extLst>
      <p:ext uri="{BB962C8B-B14F-4D97-AF65-F5344CB8AC3E}">
        <p14:creationId xmlns:p14="http://schemas.microsoft.com/office/powerpoint/2010/main" val="60854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422" y="65671"/>
            <a:ext cx="9144000" cy="437847"/>
          </a:xfrm>
        </p:spPr>
        <p:txBody>
          <a:bodyPr/>
          <a:lstStyle/>
          <a:p>
            <a:r>
              <a:rPr lang="en-US" altLang="ko-KR" sz="2400" b="1" dirty="0" err="1" smtClean="0"/>
              <a:t>Đóng</a:t>
            </a:r>
            <a:r>
              <a:rPr lang="en-US" altLang="ko-KR" sz="2400" b="1" dirty="0" smtClean="0"/>
              <a:t> </a:t>
            </a:r>
            <a:r>
              <a:rPr lang="en-US" altLang="ko-KR" sz="2400" b="1" dirty="0" err="1" smtClean="0"/>
              <a:t>góp</a:t>
            </a:r>
            <a:r>
              <a:rPr lang="en-US" altLang="ko-KR" sz="2400" b="1" dirty="0" smtClean="0"/>
              <a:t> &amp; </a:t>
            </a:r>
            <a:r>
              <a:rPr lang="en-US" altLang="ko-KR" sz="2400" b="1" dirty="0" err="1" smtClean="0"/>
              <a:t>Hạn</a:t>
            </a:r>
            <a:r>
              <a:rPr lang="en-US" altLang="ko-KR" sz="2400" b="1" dirty="0" smtClean="0"/>
              <a:t> </a:t>
            </a:r>
            <a:r>
              <a:rPr lang="en-US" altLang="ko-KR" sz="2400" b="1" dirty="0" err="1" smtClean="0"/>
              <a:t>chế</a:t>
            </a:r>
            <a:endParaRPr lang="ko-KR" alt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0" y="555132"/>
            <a:ext cx="9144000" cy="422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Oval 6"/>
          <p:cNvSpPr/>
          <p:nvPr/>
        </p:nvSpPr>
        <p:spPr>
          <a:xfrm>
            <a:off x="650297" y="1491630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Oval 8"/>
          <p:cNvSpPr/>
          <p:nvPr/>
        </p:nvSpPr>
        <p:spPr>
          <a:xfrm>
            <a:off x="634752" y="271576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Oval 9"/>
          <p:cNvSpPr/>
          <p:nvPr/>
        </p:nvSpPr>
        <p:spPr>
          <a:xfrm>
            <a:off x="611694" y="3894033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334086" y="1304049"/>
            <a:ext cx="3093898" cy="1021961"/>
            <a:chOff x="803638" y="3362835"/>
            <a:chExt cx="2391764" cy="1021961"/>
          </a:xfrm>
        </p:grpSpPr>
        <p:sp>
          <p:nvSpPr>
            <p:cNvPr id="12" name="TextBox 11"/>
            <p:cNvSpPr txBox="1"/>
            <p:nvPr/>
          </p:nvSpPr>
          <p:spPr>
            <a:xfrm>
              <a:off x="803638" y="3646132"/>
              <a:ext cx="239176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 hangingPunct="0"/>
              <a:r>
                <a:rPr lang="en-US" sz="1400" dirty="0" err="1">
                  <a:solidFill>
                    <a:schemeClr val="bg1"/>
                  </a:solidFill>
                  <a:cs typeface="Arial" pitchFamily="34" charset="0"/>
                </a:rPr>
                <a:t>Từ</a:t>
              </a:r>
              <a:r>
                <a:rPr lang="en-US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cs typeface="Arial" pitchFamily="34" charset="0"/>
                </a:rPr>
                <a:t>việc</a:t>
              </a:r>
              <a:r>
                <a:rPr lang="en-US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cs typeface="Arial" pitchFamily="34" charset="0"/>
                </a:rPr>
                <a:t>tiền</a:t>
              </a:r>
              <a:r>
                <a:rPr lang="en-US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cs typeface="Arial" pitchFamily="34" charset="0"/>
                </a:rPr>
                <a:t>xử</a:t>
              </a:r>
              <a:r>
                <a:rPr lang="en-US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cs typeface="Arial" pitchFamily="34" charset="0"/>
                </a:rPr>
                <a:t>lý</a:t>
              </a:r>
              <a:r>
                <a:rPr lang="en-US" sz="14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  <a:cs typeface="Arial" pitchFamily="34" charset="0"/>
                </a:rPr>
                <a:t>nhận</a:t>
              </a:r>
              <a:r>
                <a:rPr lang="en-US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cs typeface="Arial" pitchFamily="34" charset="0"/>
                </a:rPr>
                <a:t>dạng</a:t>
              </a:r>
              <a:r>
                <a:rPr lang="en-US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cs typeface="Arial" pitchFamily="34" charset="0"/>
                </a:rPr>
                <a:t>cho</a:t>
              </a:r>
              <a:r>
                <a:rPr lang="en-US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sz="1400" dirty="0" smtClean="0">
                  <a:solidFill>
                    <a:schemeClr val="bg1"/>
                  </a:solidFill>
                  <a:cs typeface="Arial" pitchFamily="34" charset="0"/>
                </a:rPr>
                <a:t/>
              </a:r>
              <a:br>
                <a:rPr lang="en-US" sz="1400" dirty="0" smtClean="0">
                  <a:solidFill>
                    <a:schemeClr val="bg1"/>
                  </a:solidFill>
                  <a:cs typeface="Arial" pitchFamily="34" charset="0"/>
                </a:rPr>
              </a:br>
              <a:r>
                <a:rPr lang="en-US" sz="1400" dirty="0" err="1" smtClean="0">
                  <a:solidFill>
                    <a:schemeClr val="bg1"/>
                  </a:solidFill>
                  <a:cs typeface="Arial" pitchFamily="34" charset="0"/>
                </a:rPr>
                <a:t>đến</a:t>
              </a:r>
              <a:r>
                <a:rPr lang="en-US" sz="14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cs typeface="Arial" pitchFamily="34" charset="0"/>
                </a:rPr>
                <a:t>phương</a:t>
              </a:r>
              <a:r>
                <a:rPr lang="en-US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cs typeface="Arial" pitchFamily="34" charset="0"/>
                </a:rPr>
                <a:t>thức</a:t>
              </a:r>
              <a:r>
                <a:rPr lang="en-US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cs typeface="Arial" pitchFamily="34" charset="0"/>
                </a:rPr>
                <a:t>làm</a:t>
              </a:r>
              <a:r>
                <a:rPr lang="en-US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cs typeface="Arial" pitchFamily="34" charset="0"/>
                </a:rPr>
                <a:t>việc</a:t>
              </a:r>
              <a:r>
                <a:rPr lang="en-US" sz="14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  <a:cs typeface="Arial" pitchFamily="34" charset="0"/>
                </a:rPr>
                <a:t>giao</a:t>
              </a:r>
              <a:r>
                <a:rPr lang="en-US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cs typeface="Arial" pitchFamily="34" charset="0"/>
                </a:rPr>
                <a:t>diện</a:t>
              </a:r>
              <a:r>
                <a:rPr lang="en-US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cs typeface="Arial" pitchFamily="34" charset="0"/>
                </a:rPr>
                <a:t>người</a:t>
              </a:r>
              <a:r>
                <a:rPr lang="en-US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cs typeface="Arial" pitchFamily="34" charset="0"/>
                </a:rPr>
                <a:t>dùng</a:t>
              </a:r>
              <a:endParaRPr lang="vi-VN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3640" y="3362835"/>
              <a:ext cx="205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Mô</a:t>
              </a:r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hình</a:t>
              </a:r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hoàn</a:t>
              </a:r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chỉnh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310668" y="2473571"/>
            <a:ext cx="2973298" cy="1021961"/>
            <a:chOff x="803639" y="3362835"/>
            <a:chExt cx="2298534" cy="1021961"/>
          </a:xfrm>
        </p:grpSpPr>
        <p:sp>
          <p:nvSpPr>
            <p:cNvPr id="15" name="TextBox 14"/>
            <p:cNvSpPr txBox="1"/>
            <p:nvPr/>
          </p:nvSpPr>
          <p:spPr>
            <a:xfrm>
              <a:off x="803639" y="3646132"/>
              <a:ext cx="229853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Áp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dụng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mô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hình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CRNN + CTC Loss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trong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nhận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dạng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chữ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viết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tay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tiếng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Việt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3640" y="3362835"/>
              <a:ext cx="205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Nhận</a:t>
              </a:r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dạng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310668" y="3738070"/>
            <a:ext cx="2973297" cy="806517"/>
            <a:chOff x="803639" y="3362835"/>
            <a:chExt cx="2298533" cy="806517"/>
          </a:xfrm>
        </p:grpSpPr>
        <p:sp>
          <p:nvSpPr>
            <p:cNvPr id="18" name="TextBox 17"/>
            <p:cNvSpPr txBox="1"/>
            <p:nvPr/>
          </p:nvSpPr>
          <p:spPr>
            <a:xfrm>
              <a:off x="803639" y="3646132"/>
              <a:ext cx="22985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Tạo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ra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nguồn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dữ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liệu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mới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cho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việc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huấn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luyện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và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kiểm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thử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3640" y="3362835"/>
              <a:ext cx="205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Dữ</a:t>
              </a:r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liệu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0" name="Oval 19"/>
          <p:cNvSpPr/>
          <p:nvPr/>
        </p:nvSpPr>
        <p:spPr>
          <a:xfrm>
            <a:off x="5265773" y="1491630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Oval 20"/>
          <p:cNvSpPr/>
          <p:nvPr/>
        </p:nvSpPr>
        <p:spPr>
          <a:xfrm>
            <a:off x="5277332" y="2714724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Oval 21"/>
          <p:cNvSpPr/>
          <p:nvPr/>
        </p:nvSpPr>
        <p:spPr>
          <a:xfrm>
            <a:off x="5259132" y="3870578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3" name="Group 22"/>
          <p:cNvGrpSpPr/>
          <p:nvPr/>
        </p:nvGrpSpPr>
        <p:grpSpPr>
          <a:xfrm>
            <a:off x="5943379" y="1476620"/>
            <a:ext cx="2836048" cy="591074"/>
            <a:chOff x="803640" y="3362835"/>
            <a:chExt cx="2192431" cy="591074"/>
          </a:xfrm>
        </p:grpSpPr>
        <p:sp>
          <p:nvSpPr>
            <p:cNvPr id="24" name="TextBox 23"/>
            <p:cNvSpPr txBox="1"/>
            <p:nvPr/>
          </p:nvSpPr>
          <p:spPr>
            <a:xfrm>
              <a:off x="803640" y="3646132"/>
              <a:ext cx="2192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Nhận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dạng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chưa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đúng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và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chậm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640" y="3362835"/>
              <a:ext cx="205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Thiếu</a:t>
              </a:r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dữ</a:t>
              </a:r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liệu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966629" y="2709892"/>
            <a:ext cx="2664296" cy="591074"/>
            <a:chOff x="803640" y="3362835"/>
            <a:chExt cx="2059657" cy="591074"/>
          </a:xfrm>
        </p:grpSpPr>
        <p:sp>
          <p:nvSpPr>
            <p:cNvPr id="27" name="TextBox 26"/>
            <p:cNvSpPr txBox="1"/>
            <p:nvPr/>
          </p:nvSpPr>
          <p:spPr>
            <a:xfrm>
              <a:off x="803640" y="3646132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Ảnh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hưởng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đến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tốc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độ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xử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lý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3640" y="3362835"/>
              <a:ext cx="205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err="1" smtClean="0">
                  <a:solidFill>
                    <a:schemeClr val="bg1"/>
                  </a:solidFill>
                  <a:cs typeface="Arial" pitchFamily="34" charset="0"/>
                </a:rPr>
                <a:t>Giải</a:t>
              </a:r>
              <a:r>
                <a:rPr lang="en-US" altLang="ko-KR" sz="1600" b="1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thuật</a:t>
              </a:r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và</a:t>
              </a:r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phần</a:t>
              </a:r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cứng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896718" y="3555479"/>
            <a:ext cx="3139777" cy="1021961"/>
            <a:chOff x="803639" y="3362835"/>
            <a:chExt cx="2427232" cy="1021961"/>
          </a:xfrm>
        </p:grpSpPr>
        <p:sp>
          <p:nvSpPr>
            <p:cNvPr id="30" name="TextBox 29"/>
            <p:cNvSpPr txBox="1"/>
            <p:nvPr/>
          </p:nvSpPr>
          <p:spPr>
            <a:xfrm>
              <a:off x="803639" y="3646132"/>
              <a:ext cx="242723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Chưa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có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các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solidFill>
                    <a:schemeClr val="bg1"/>
                  </a:solidFill>
                  <a:cs typeface="Arial" pitchFamily="34" charset="0"/>
                </a:rPr>
                <a:t>chức</a:t>
              </a:r>
              <a:r>
                <a:rPr lang="en-US" altLang="ko-KR" sz="14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năng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cập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nhật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kết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nối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với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bảng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điểm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online,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giao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diện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chưa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đẹp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3640" y="3362835"/>
              <a:ext cx="205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Chưa</a:t>
              </a:r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đầy</a:t>
              </a:r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đủ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 flipH="1">
            <a:off x="4655960" y="987388"/>
            <a:ext cx="45719" cy="3744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616893" y="1557212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83489" y="2772965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8290" y="3951232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234816" y="1555255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228516" y="2769966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228175" y="3925820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298104" y="735594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ĐÓNG GÓP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156176" y="738743"/>
            <a:ext cx="1748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HẠN CHẾ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14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2400" b="1" dirty="0" err="1"/>
              <a:t>Hướng</a:t>
            </a:r>
            <a:r>
              <a:rPr lang="en-US" altLang="ko-KR" sz="2400" b="1" dirty="0"/>
              <a:t> </a:t>
            </a:r>
            <a:r>
              <a:rPr lang="en-US" altLang="ko-KR" sz="2400" b="1" dirty="0" err="1"/>
              <a:t>phát</a:t>
            </a:r>
            <a:r>
              <a:rPr lang="en-US" altLang="ko-KR" sz="2400" b="1" dirty="0"/>
              <a:t> </a:t>
            </a:r>
            <a:r>
              <a:rPr lang="en-US" altLang="ko-KR" sz="2400" b="1" dirty="0" err="1"/>
              <a:t>triển</a:t>
            </a:r>
            <a:endParaRPr lang="ko-KR" altLang="en-US" sz="2400" b="1" dirty="0"/>
          </a:p>
        </p:txBody>
      </p:sp>
      <p:grpSp>
        <p:nvGrpSpPr>
          <p:cNvPr id="13319" name="Group 13318"/>
          <p:cNvGrpSpPr/>
          <p:nvPr/>
        </p:nvGrpSpPr>
        <p:grpSpPr>
          <a:xfrm rot="19917947">
            <a:off x="1469388" y="1353546"/>
            <a:ext cx="1665869" cy="3558872"/>
            <a:chOff x="1359132" y="345882"/>
            <a:chExt cx="1966239" cy="4200564"/>
          </a:xfrm>
        </p:grpSpPr>
        <p:grpSp>
          <p:nvGrpSpPr>
            <p:cNvPr id="24" name="Group 23"/>
            <p:cNvGrpSpPr/>
            <p:nvPr/>
          </p:nvGrpSpPr>
          <p:grpSpPr>
            <a:xfrm>
              <a:off x="2073901" y="2186669"/>
              <a:ext cx="501313" cy="2359777"/>
              <a:chOff x="2810055" y="1677194"/>
              <a:chExt cx="535258" cy="2519562"/>
            </a:xfrm>
          </p:grpSpPr>
          <p:sp>
            <p:nvSpPr>
              <p:cNvPr id="7" name="Rectangle 8"/>
              <p:cNvSpPr/>
              <p:nvPr/>
            </p:nvSpPr>
            <p:spPr>
              <a:xfrm>
                <a:off x="2810675" y="3399597"/>
                <a:ext cx="534638" cy="779141"/>
              </a:xfrm>
              <a:custGeom>
                <a:avLst/>
                <a:gdLst/>
                <a:ahLst/>
                <a:cxnLst/>
                <a:rect l="l" t="t" r="r" b="b"/>
                <a:pathLst>
                  <a:path w="1802378" h="1800199">
                    <a:moveTo>
                      <a:pt x="0" y="0"/>
                    </a:moveTo>
                    <a:lnTo>
                      <a:pt x="1802378" y="0"/>
                    </a:lnTo>
                    <a:lnTo>
                      <a:pt x="1802378" y="289727"/>
                    </a:lnTo>
                    <a:lnTo>
                      <a:pt x="1801366" y="289727"/>
                    </a:lnTo>
                    <a:lnTo>
                      <a:pt x="901188" y="1800199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70000"/>
                      <a:lumOff val="30000"/>
                    </a:schemeClr>
                  </a:gs>
                  <a:gs pos="100000">
                    <a:schemeClr val="accent2">
                      <a:lumMod val="70000"/>
                      <a:lumOff val="3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Rectangle 8"/>
              <p:cNvSpPr/>
              <p:nvPr/>
            </p:nvSpPr>
            <p:spPr>
              <a:xfrm>
                <a:off x="2984722" y="3392706"/>
                <a:ext cx="180870" cy="787996"/>
              </a:xfrm>
              <a:custGeom>
                <a:avLst/>
                <a:gdLst>
                  <a:gd name="connsiteX0" fmla="*/ 0 w 1359043"/>
                  <a:gd name="connsiteY0" fmla="*/ 0 h 1813992"/>
                  <a:gd name="connsiteX1" fmla="*/ 1359043 w 1359043"/>
                  <a:gd name="connsiteY1" fmla="*/ 0 h 1813992"/>
                  <a:gd name="connsiteX2" fmla="*/ 1359043 w 1359043"/>
                  <a:gd name="connsiteY2" fmla="*/ 212596 h 1813992"/>
                  <a:gd name="connsiteX3" fmla="*/ 806822 w 1359043"/>
                  <a:gd name="connsiteY3" fmla="*/ 1813992 h 1813992"/>
                  <a:gd name="connsiteX4" fmla="*/ 1012 w 1359043"/>
                  <a:gd name="connsiteY4" fmla="*/ 289727 h 1813992"/>
                  <a:gd name="connsiteX5" fmla="*/ 0 w 1359043"/>
                  <a:gd name="connsiteY5" fmla="*/ 289727 h 1813992"/>
                  <a:gd name="connsiteX6" fmla="*/ 0 w 1359043"/>
                  <a:gd name="connsiteY6" fmla="*/ 288030 h 1813992"/>
                  <a:gd name="connsiteX7" fmla="*/ 0 w 1359043"/>
                  <a:gd name="connsiteY7" fmla="*/ 0 h 1813992"/>
                  <a:gd name="connsiteX0" fmla="*/ 0 w 1359043"/>
                  <a:gd name="connsiteY0" fmla="*/ 0 h 1820658"/>
                  <a:gd name="connsiteX1" fmla="*/ 1359043 w 1359043"/>
                  <a:gd name="connsiteY1" fmla="*/ 0 h 1820658"/>
                  <a:gd name="connsiteX2" fmla="*/ 1359043 w 1359043"/>
                  <a:gd name="connsiteY2" fmla="*/ 212596 h 1820658"/>
                  <a:gd name="connsiteX3" fmla="*/ 720119 w 1359043"/>
                  <a:gd name="connsiteY3" fmla="*/ 1820658 h 1820658"/>
                  <a:gd name="connsiteX4" fmla="*/ 1012 w 1359043"/>
                  <a:gd name="connsiteY4" fmla="*/ 289727 h 1820658"/>
                  <a:gd name="connsiteX5" fmla="*/ 0 w 1359043"/>
                  <a:gd name="connsiteY5" fmla="*/ 289727 h 1820658"/>
                  <a:gd name="connsiteX6" fmla="*/ 0 w 1359043"/>
                  <a:gd name="connsiteY6" fmla="*/ 288030 h 1820658"/>
                  <a:gd name="connsiteX7" fmla="*/ 0 w 1359043"/>
                  <a:gd name="connsiteY7" fmla="*/ 0 h 1820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59043" h="1820658">
                    <a:moveTo>
                      <a:pt x="0" y="0"/>
                    </a:moveTo>
                    <a:lnTo>
                      <a:pt x="1359043" y="0"/>
                    </a:lnTo>
                    <a:lnTo>
                      <a:pt x="1359043" y="212596"/>
                    </a:lnTo>
                    <a:lnTo>
                      <a:pt x="720119" y="1820658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50000"/>
                      <a:lumOff val="50000"/>
                    </a:schemeClr>
                  </a:gs>
                  <a:gs pos="100000">
                    <a:schemeClr val="accent2">
                      <a:lumMod val="50000"/>
                      <a:lumOff val="5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810055" y="3399597"/>
                <a:ext cx="264192" cy="763141"/>
              </a:xfrm>
              <a:custGeom>
                <a:avLst/>
                <a:gdLst>
                  <a:gd name="connsiteX0" fmla="*/ 0 w 1345558"/>
                  <a:gd name="connsiteY0" fmla="*/ 0 h 1783227"/>
                  <a:gd name="connsiteX1" fmla="*/ 897414 w 1345558"/>
                  <a:gd name="connsiteY1" fmla="*/ 0 h 1783227"/>
                  <a:gd name="connsiteX2" fmla="*/ 901843 w 1345558"/>
                  <a:gd name="connsiteY2" fmla="*/ 212596 h 1783227"/>
                  <a:gd name="connsiteX3" fmla="*/ 1345558 w 1345558"/>
                  <a:gd name="connsiteY3" fmla="*/ 1783227 h 1783227"/>
                  <a:gd name="connsiteX4" fmla="*/ 1012 w 1345558"/>
                  <a:gd name="connsiteY4" fmla="*/ 289727 h 1783227"/>
                  <a:gd name="connsiteX5" fmla="*/ 0 w 1345558"/>
                  <a:gd name="connsiteY5" fmla="*/ 289727 h 1783227"/>
                  <a:gd name="connsiteX6" fmla="*/ 0 w 1345558"/>
                  <a:gd name="connsiteY6" fmla="*/ 288030 h 1783227"/>
                  <a:gd name="connsiteX7" fmla="*/ 0 w 1345558"/>
                  <a:gd name="connsiteY7" fmla="*/ 0 h 1783227"/>
                  <a:gd name="connsiteX0" fmla="*/ 0 w 1331023"/>
                  <a:gd name="connsiteY0" fmla="*/ 0 h 1763232"/>
                  <a:gd name="connsiteX1" fmla="*/ 897414 w 1331023"/>
                  <a:gd name="connsiteY1" fmla="*/ 0 h 1763232"/>
                  <a:gd name="connsiteX2" fmla="*/ 901843 w 1331023"/>
                  <a:gd name="connsiteY2" fmla="*/ 212596 h 1763232"/>
                  <a:gd name="connsiteX3" fmla="*/ 1331023 w 1331023"/>
                  <a:gd name="connsiteY3" fmla="*/ 1763232 h 1763232"/>
                  <a:gd name="connsiteX4" fmla="*/ 1012 w 1331023"/>
                  <a:gd name="connsiteY4" fmla="*/ 289727 h 1763232"/>
                  <a:gd name="connsiteX5" fmla="*/ 0 w 1331023"/>
                  <a:gd name="connsiteY5" fmla="*/ 289727 h 1763232"/>
                  <a:gd name="connsiteX6" fmla="*/ 0 w 1331023"/>
                  <a:gd name="connsiteY6" fmla="*/ 288030 h 1763232"/>
                  <a:gd name="connsiteX7" fmla="*/ 0 w 1331023"/>
                  <a:gd name="connsiteY7" fmla="*/ 0 h 176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1023" h="1763232">
                    <a:moveTo>
                      <a:pt x="0" y="0"/>
                    </a:moveTo>
                    <a:lnTo>
                      <a:pt x="897414" y="0"/>
                    </a:lnTo>
                    <a:cubicBezTo>
                      <a:pt x="898890" y="70865"/>
                      <a:pt x="900367" y="141731"/>
                      <a:pt x="901843" y="212596"/>
                    </a:cubicBezTo>
                    <a:lnTo>
                      <a:pt x="1331023" y="1763232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30000"/>
                      <a:lumOff val="70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Rectangle 2"/>
              <p:cNvSpPr/>
              <p:nvPr/>
            </p:nvSpPr>
            <p:spPr>
              <a:xfrm>
                <a:off x="2811292" y="1677194"/>
                <a:ext cx="177768" cy="1815900"/>
              </a:xfrm>
              <a:custGeom>
                <a:avLst/>
                <a:gdLst/>
                <a:ahLst/>
                <a:cxnLst/>
                <a:rect l="l" t="t" r="r" b="b"/>
                <a:pathLst>
                  <a:path w="571061" h="4392488">
                    <a:moveTo>
                      <a:pt x="0" y="0"/>
                    </a:moveTo>
                    <a:lnTo>
                      <a:pt x="571061" y="0"/>
                    </a:lnTo>
                    <a:lnTo>
                      <a:pt x="571061" y="4392488"/>
                    </a:lnTo>
                    <a:lnTo>
                      <a:pt x="560315" y="4392488"/>
                    </a:lnTo>
                    <a:cubicBezTo>
                      <a:pt x="531263" y="4268191"/>
                      <a:pt x="419108" y="4176464"/>
                      <a:pt x="285530" y="4176464"/>
                    </a:cubicBezTo>
                    <a:cubicBezTo>
                      <a:pt x="151952" y="4176464"/>
                      <a:pt x="39798" y="4268191"/>
                      <a:pt x="10747" y="4392488"/>
                    </a:cubicBezTo>
                    <a:lnTo>
                      <a:pt x="0" y="439248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30000"/>
                      <a:lumOff val="7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Rectangle 2"/>
              <p:cNvSpPr/>
              <p:nvPr/>
            </p:nvSpPr>
            <p:spPr>
              <a:xfrm>
                <a:off x="2987824" y="1677195"/>
                <a:ext cx="177768" cy="1815900"/>
              </a:xfrm>
              <a:custGeom>
                <a:avLst/>
                <a:gdLst/>
                <a:ahLst/>
                <a:cxnLst/>
                <a:rect l="l" t="t" r="r" b="b"/>
                <a:pathLst>
                  <a:path w="571061" h="4392488">
                    <a:moveTo>
                      <a:pt x="0" y="0"/>
                    </a:moveTo>
                    <a:lnTo>
                      <a:pt x="571061" y="0"/>
                    </a:lnTo>
                    <a:lnTo>
                      <a:pt x="571061" y="4392488"/>
                    </a:lnTo>
                    <a:lnTo>
                      <a:pt x="560315" y="4392488"/>
                    </a:lnTo>
                    <a:cubicBezTo>
                      <a:pt x="531263" y="4268191"/>
                      <a:pt x="419108" y="4176464"/>
                      <a:pt x="285530" y="4176464"/>
                    </a:cubicBezTo>
                    <a:cubicBezTo>
                      <a:pt x="151952" y="4176464"/>
                      <a:pt x="39798" y="4268191"/>
                      <a:pt x="10747" y="4392488"/>
                    </a:cubicBezTo>
                    <a:lnTo>
                      <a:pt x="0" y="439248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50000"/>
                      <a:lumOff val="5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Rectangle 2"/>
              <p:cNvSpPr/>
              <p:nvPr/>
            </p:nvSpPr>
            <p:spPr>
              <a:xfrm>
                <a:off x="3165590" y="1677196"/>
                <a:ext cx="177768" cy="1815899"/>
              </a:xfrm>
              <a:custGeom>
                <a:avLst/>
                <a:gdLst/>
                <a:ahLst/>
                <a:cxnLst/>
                <a:rect l="l" t="t" r="r" b="b"/>
                <a:pathLst>
                  <a:path w="571061" h="4392488">
                    <a:moveTo>
                      <a:pt x="0" y="0"/>
                    </a:moveTo>
                    <a:lnTo>
                      <a:pt x="571061" y="0"/>
                    </a:lnTo>
                    <a:lnTo>
                      <a:pt x="571061" y="4392488"/>
                    </a:lnTo>
                    <a:lnTo>
                      <a:pt x="560315" y="4392488"/>
                    </a:lnTo>
                    <a:cubicBezTo>
                      <a:pt x="531263" y="4268191"/>
                      <a:pt x="419108" y="4176464"/>
                      <a:pt x="285530" y="4176464"/>
                    </a:cubicBezTo>
                    <a:cubicBezTo>
                      <a:pt x="151952" y="4176464"/>
                      <a:pt x="39798" y="4268191"/>
                      <a:pt x="10747" y="4392488"/>
                    </a:cubicBezTo>
                    <a:lnTo>
                      <a:pt x="0" y="43924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Isosceles Triangle 4"/>
              <p:cNvSpPr/>
              <p:nvPr/>
            </p:nvSpPr>
            <p:spPr>
              <a:xfrm rot="10800000">
                <a:off x="2987823" y="3961239"/>
                <a:ext cx="177768" cy="235517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1359132" y="345882"/>
              <a:ext cx="1966239" cy="1811155"/>
              <a:chOff x="1888981" y="1110787"/>
              <a:chExt cx="2254374" cy="2076562"/>
            </a:xfrm>
          </p:grpSpPr>
          <p:sp>
            <p:nvSpPr>
              <p:cNvPr id="18" name="Teardrop 30"/>
              <p:cNvSpPr/>
              <p:nvPr/>
            </p:nvSpPr>
            <p:spPr>
              <a:xfrm rot="8100000">
                <a:off x="2322441" y="1563466"/>
                <a:ext cx="1333455" cy="1333457"/>
              </a:xfrm>
              <a:custGeom>
                <a:avLst/>
                <a:gdLst>
                  <a:gd name="connsiteX0" fmla="*/ 293361 w 2192670"/>
                  <a:gd name="connsiteY0" fmla="*/ 1899310 h 2192671"/>
                  <a:gd name="connsiteX1" fmla="*/ 0 w 2192670"/>
                  <a:gd name="connsiteY1" fmla="*/ 1191074 h 2192671"/>
                  <a:gd name="connsiteX2" fmla="*/ 1001597 w 2192670"/>
                  <a:gd name="connsiteY2" fmla="*/ 189477 h 2192671"/>
                  <a:gd name="connsiteX3" fmla="*/ 1341342 w 2192670"/>
                  <a:gd name="connsiteY3" fmla="*/ 189477 h 2192671"/>
                  <a:gd name="connsiteX4" fmla="*/ 1530818 w 2192670"/>
                  <a:gd name="connsiteY4" fmla="*/ 0 h 2192671"/>
                  <a:gd name="connsiteX5" fmla="*/ 1806586 w 2192670"/>
                  <a:gd name="connsiteY5" fmla="*/ 0 h 2192671"/>
                  <a:gd name="connsiteX6" fmla="*/ 1996062 w 2192670"/>
                  <a:gd name="connsiteY6" fmla="*/ 189477 h 2192671"/>
                  <a:gd name="connsiteX7" fmla="*/ 2003194 w 2192670"/>
                  <a:gd name="connsiteY7" fmla="*/ 189477 h 2192671"/>
                  <a:gd name="connsiteX8" fmla="*/ 2003194 w 2192670"/>
                  <a:gd name="connsiteY8" fmla="*/ 196609 h 2192671"/>
                  <a:gd name="connsiteX9" fmla="*/ 2192670 w 2192670"/>
                  <a:gd name="connsiteY9" fmla="*/ 386085 h 2192671"/>
                  <a:gd name="connsiteX10" fmla="*/ 2192670 w 2192670"/>
                  <a:gd name="connsiteY10" fmla="*/ 661852 h 2192671"/>
                  <a:gd name="connsiteX11" fmla="*/ 2003193 w 2192670"/>
                  <a:gd name="connsiteY11" fmla="*/ 851329 h 2192671"/>
                  <a:gd name="connsiteX12" fmla="*/ 2003194 w 2192670"/>
                  <a:gd name="connsiteY12" fmla="*/ 1191074 h 2192671"/>
                  <a:gd name="connsiteX13" fmla="*/ 1001597 w 2192670"/>
                  <a:gd name="connsiteY13" fmla="*/ 2192671 h 2192671"/>
                  <a:gd name="connsiteX14" fmla="*/ 293361 w 2192670"/>
                  <a:gd name="connsiteY14" fmla="*/ 1899310 h 219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92670" h="2192671">
                    <a:moveTo>
                      <a:pt x="293361" y="1899310"/>
                    </a:moveTo>
                    <a:cubicBezTo>
                      <a:pt x="112107" y="1718057"/>
                      <a:pt x="0" y="1467657"/>
                      <a:pt x="0" y="1191074"/>
                    </a:cubicBezTo>
                    <a:cubicBezTo>
                      <a:pt x="0" y="637907"/>
                      <a:pt x="448430" y="189477"/>
                      <a:pt x="1001597" y="189477"/>
                    </a:cubicBezTo>
                    <a:lnTo>
                      <a:pt x="1341342" y="189477"/>
                    </a:lnTo>
                    <a:lnTo>
                      <a:pt x="1530818" y="0"/>
                    </a:lnTo>
                    <a:cubicBezTo>
                      <a:pt x="1606970" y="-76151"/>
                      <a:pt x="1730435" y="-76151"/>
                      <a:pt x="1806586" y="0"/>
                    </a:cubicBezTo>
                    <a:lnTo>
                      <a:pt x="1996062" y="189477"/>
                    </a:lnTo>
                    <a:lnTo>
                      <a:pt x="2003194" y="189477"/>
                    </a:lnTo>
                    <a:lnTo>
                      <a:pt x="2003194" y="196609"/>
                    </a:lnTo>
                    <a:lnTo>
                      <a:pt x="2192670" y="386085"/>
                    </a:lnTo>
                    <a:cubicBezTo>
                      <a:pt x="2268822" y="462236"/>
                      <a:pt x="2268822" y="585701"/>
                      <a:pt x="2192670" y="661852"/>
                    </a:cubicBezTo>
                    <a:lnTo>
                      <a:pt x="2003193" y="851329"/>
                    </a:lnTo>
                    <a:cubicBezTo>
                      <a:pt x="2003193" y="964577"/>
                      <a:pt x="2003194" y="1077826"/>
                      <a:pt x="2003194" y="1191074"/>
                    </a:cubicBezTo>
                    <a:cubicBezTo>
                      <a:pt x="2003194" y="1744241"/>
                      <a:pt x="1554764" y="2192671"/>
                      <a:pt x="1001597" y="2192671"/>
                    </a:cubicBezTo>
                    <a:cubicBezTo>
                      <a:pt x="725014" y="2192671"/>
                      <a:pt x="474614" y="2080563"/>
                      <a:pt x="293361" y="1899310"/>
                    </a:cubicBezTo>
                    <a:close/>
                  </a:path>
                </a:pathLst>
              </a:custGeom>
              <a:solidFill>
                <a:schemeClr val="bg1"/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rapezoid 24"/>
              <p:cNvSpPr/>
              <p:nvPr/>
            </p:nvSpPr>
            <p:spPr>
              <a:xfrm rot="10800000">
                <a:off x="2751763" y="2230194"/>
                <a:ext cx="457200" cy="783671"/>
              </a:xfrm>
              <a:prstGeom prst="trapezoid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 rot="2700000">
                <a:off x="3710962" y="1407964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 rot="18900000" flipH="1">
                <a:off x="2156327" y="1407964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2935970" y="1110787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 rot="5400000">
                <a:off x="3933668" y="1996109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 rot="16200000" flipH="1">
                <a:off x="1978847" y="1919902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2692290" y="3074683"/>
                <a:ext cx="612000" cy="112666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283328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295750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308172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3313" name="Freeform 13312"/>
          <p:cNvSpPr/>
          <p:nvPr/>
        </p:nvSpPr>
        <p:spPr>
          <a:xfrm>
            <a:off x="-15861" y="2530131"/>
            <a:ext cx="3091680" cy="1938501"/>
          </a:xfrm>
          <a:custGeom>
            <a:avLst/>
            <a:gdLst>
              <a:gd name="connsiteX0" fmla="*/ 2514265 w 2896332"/>
              <a:gd name="connsiteY0" fmla="*/ 466772 h 1875813"/>
              <a:gd name="connsiteX1" fmla="*/ 2655476 w 2896332"/>
              <a:gd name="connsiteY1" fmla="*/ 584615 h 1875813"/>
              <a:gd name="connsiteX2" fmla="*/ 2828170 w 2896332"/>
              <a:gd name="connsiteY2" fmla="*/ 1010501 h 1875813"/>
              <a:gd name="connsiteX3" fmla="*/ 2883834 w 2896332"/>
              <a:gd name="connsiteY3" fmla="*/ 1308835 h 1875813"/>
              <a:gd name="connsiteX4" fmla="*/ 2799743 w 2896332"/>
              <a:gd name="connsiteY4" fmla="*/ 1672098 h 1875813"/>
              <a:gd name="connsiteX5" fmla="*/ 2521033 w 2896332"/>
              <a:gd name="connsiteY5" fmla="*/ 1160421 h 1875813"/>
              <a:gd name="connsiteX6" fmla="*/ 2514265 w 2896332"/>
              <a:gd name="connsiteY6" fmla="*/ 466772 h 1875813"/>
              <a:gd name="connsiteX7" fmla="*/ 1898646 w 2896332"/>
              <a:gd name="connsiteY7" fmla="*/ 46 h 1875813"/>
              <a:gd name="connsiteX8" fmla="*/ 1969811 w 2896332"/>
              <a:gd name="connsiteY8" fmla="*/ 83938 h 1875813"/>
              <a:gd name="connsiteX9" fmla="*/ 1970003 w 2896332"/>
              <a:gd name="connsiteY9" fmla="*/ 120627 h 1875813"/>
              <a:gd name="connsiteX10" fmla="*/ 1962950 w 2896332"/>
              <a:gd name="connsiteY10" fmla="*/ 120627 h 1875813"/>
              <a:gd name="connsiteX11" fmla="*/ 1906617 w 2896332"/>
              <a:gd name="connsiteY11" fmla="*/ 176960 h 1875813"/>
              <a:gd name="connsiteX12" fmla="*/ 1962950 w 2896332"/>
              <a:gd name="connsiteY12" fmla="*/ 233293 h 1875813"/>
              <a:gd name="connsiteX13" fmla="*/ 1970591 w 2896332"/>
              <a:gd name="connsiteY13" fmla="*/ 233293 h 1875813"/>
              <a:gd name="connsiteX14" fmla="*/ 1973469 w 2896332"/>
              <a:gd name="connsiteY14" fmla="*/ 784519 h 1875813"/>
              <a:gd name="connsiteX15" fmla="*/ 1866010 w 2896332"/>
              <a:gd name="connsiteY15" fmla="*/ 878218 h 1875813"/>
              <a:gd name="connsiteX16" fmla="*/ 2733769 w 2896332"/>
              <a:gd name="connsiteY16" fmla="*/ 1387129 h 1875813"/>
              <a:gd name="connsiteX17" fmla="*/ 2694623 w 2896332"/>
              <a:gd name="connsiteY17" fmla="*/ 1674208 h 1875813"/>
              <a:gd name="connsiteX18" fmla="*/ 2394496 w 2896332"/>
              <a:gd name="connsiteY18" fmla="*/ 1654634 h 1875813"/>
              <a:gd name="connsiteX19" fmla="*/ 2069239 w 2896332"/>
              <a:gd name="connsiteY19" fmla="*/ 1875813 h 1875813"/>
              <a:gd name="connsiteX20" fmla="*/ 2023060 w 2896332"/>
              <a:gd name="connsiteY20" fmla="*/ 1634793 h 1875813"/>
              <a:gd name="connsiteX21" fmla="*/ 1739085 w 2896332"/>
              <a:gd name="connsiteY21" fmla="*/ 1871397 h 1875813"/>
              <a:gd name="connsiteX22" fmla="*/ 1648664 w 2896332"/>
              <a:gd name="connsiteY22" fmla="*/ 1582137 h 1875813"/>
              <a:gd name="connsiteX23" fmla="*/ 1376671 w 2896332"/>
              <a:gd name="connsiteY23" fmla="*/ 1700306 h 1875813"/>
              <a:gd name="connsiteX24" fmla="*/ 1415819 w 2896332"/>
              <a:gd name="connsiteY24" fmla="*/ 1334933 h 1875813"/>
              <a:gd name="connsiteX25" fmla="*/ 665501 w 2896332"/>
              <a:gd name="connsiteY25" fmla="*/ 1276212 h 1875813"/>
              <a:gd name="connsiteX26" fmla="*/ 0 w 2896332"/>
              <a:gd name="connsiteY26" fmla="*/ 1126148 h 1875813"/>
              <a:gd name="connsiteX27" fmla="*/ 13050 w 2896332"/>
              <a:gd name="connsiteY27" fmla="*/ 284488 h 1875813"/>
              <a:gd name="connsiteX28" fmla="*/ 1898646 w 2896332"/>
              <a:gd name="connsiteY28" fmla="*/ 46 h 1875813"/>
              <a:gd name="connsiteX0" fmla="*/ 2514265 w 2896332"/>
              <a:gd name="connsiteY0" fmla="*/ 466772 h 1875813"/>
              <a:gd name="connsiteX1" fmla="*/ 2655476 w 2896332"/>
              <a:gd name="connsiteY1" fmla="*/ 584615 h 1875813"/>
              <a:gd name="connsiteX2" fmla="*/ 2828170 w 2896332"/>
              <a:gd name="connsiteY2" fmla="*/ 1010501 h 1875813"/>
              <a:gd name="connsiteX3" fmla="*/ 2883834 w 2896332"/>
              <a:gd name="connsiteY3" fmla="*/ 1308835 h 1875813"/>
              <a:gd name="connsiteX4" fmla="*/ 2799743 w 2896332"/>
              <a:gd name="connsiteY4" fmla="*/ 1672098 h 1875813"/>
              <a:gd name="connsiteX5" fmla="*/ 2521033 w 2896332"/>
              <a:gd name="connsiteY5" fmla="*/ 1160421 h 1875813"/>
              <a:gd name="connsiteX6" fmla="*/ 2514265 w 2896332"/>
              <a:gd name="connsiteY6" fmla="*/ 466772 h 1875813"/>
              <a:gd name="connsiteX7" fmla="*/ 1898646 w 2896332"/>
              <a:gd name="connsiteY7" fmla="*/ 46 h 1875813"/>
              <a:gd name="connsiteX8" fmla="*/ 1969811 w 2896332"/>
              <a:gd name="connsiteY8" fmla="*/ 83938 h 1875813"/>
              <a:gd name="connsiteX9" fmla="*/ 1970003 w 2896332"/>
              <a:gd name="connsiteY9" fmla="*/ 120627 h 1875813"/>
              <a:gd name="connsiteX10" fmla="*/ 1962950 w 2896332"/>
              <a:gd name="connsiteY10" fmla="*/ 120627 h 1875813"/>
              <a:gd name="connsiteX11" fmla="*/ 1906617 w 2896332"/>
              <a:gd name="connsiteY11" fmla="*/ 176960 h 1875813"/>
              <a:gd name="connsiteX12" fmla="*/ 1962950 w 2896332"/>
              <a:gd name="connsiteY12" fmla="*/ 233293 h 1875813"/>
              <a:gd name="connsiteX13" fmla="*/ 1970591 w 2896332"/>
              <a:gd name="connsiteY13" fmla="*/ 233293 h 1875813"/>
              <a:gd name="connsiteX14" fmla="*/ 1973469 w 2896332"/>
              <a:gd name="connsiteY14" fmla="*/ 784519 h 1875813"/>
              <a:gd name="connsiteX15" fmla="*/ 1866010 w 2896332"/>
              <a:gd name="connsiteY15" fmla="*/ 878218 h 1875813"/>
              <a:gd name="connsiteX16" fmla="*/ 2733769 w 2896332"/>
              <a:gd name="connsiteY16" fmla="*/ 1387129 h 1875813"/>
              <a:gd name="connsiteX17" fmla="*/ 2694623 w 2896332"/>
              <a:gd name="connsiteY17" fmla="*/ 1674208 h 1875813"/>
              <a:gd name="connsiteX18" fmla="*/ 2394496 w 2896332"/>
              <a:gd name="connsiteY18" fmla="*/ 1654634 h 1875813"/>
              <a:gd name="connsiteX19" fmla="*/ 2069239 w 2896332"/>
              <a:gd name="connsiteY19" fmla="*/ 1875813 h 1875813"/>
              <a:gd name="connsiteX20" fmla="*/ 2023060 w 2896332"/>
              <a:gd name="connsiteY20" fmla="*/ 1634793 h 1875813"/>
              <a:gd name="connsiteX21" fmla="*/ 1739085 w 2896332"/>
              <a:gd name="connsiteY21" fmla="*/ 1871397 h 1875813"/>
              <a:gd name="connsiteX22" fmla="*/ 1648664 w 2896332"/>
              <a:gd name="connsiteY22" fmla="*/ 1582137 h 1875813"/>
              <a:gd name="connsiteX23" fmla="*/ 1376671 w 2896332"/>
              <a:gd name="connsiteY23" fmla="*/ 1700306 h 1875813"/>
              <a:gd name="connsiteX24" fmla="*/ 1415819 w 2896332"/>
              <a:gd name="connsiteY24" fmla="*/ 1334933 h 1875813"/>
              <a:gd name="connsiteX25" fmla="*/ 665501 w 2896332"/>
              <a:gd name="connsiteY25" fmla="*/ 1276212 h 1875813"/>
              <a:gd name="connsiteX26" fmla="*/ 0 w 2896332"/>
              <a:gd name="connsiteY26" fmla="*/ 1126148 h 1875813"/>
              <a:gd name="connsiteX27" fmla="*/ 13050 w 2896332"/>
              <a:gd name="connsiteY27" fmla="*/ 284488 h 1875813"/>
              <a:gd name="connsiteX28" fmla="*/ 1898646 w 2896332"/>
              <a:gd name="connsiteY28" fmla="*/ 46 h 1875813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50 w 2896332"/>
              <a:gd name="connsiteY12" fmla="*/ 233293 h 1871397"/>
              <a:gd name="connsiteX13" fmla="*/ 1970591 w 2896332"/>
              <a:gd name="connsiteY13" fmla="*/ 233293 h 1871397"/>
              <a:gd name="connsiteX14" fmla="*/ 1973469 w 2896332"/>
              <a:gd name="connsiteY14" fmla="*/ 784519 h 1871397"/>
              <a:gd name="connsiteX15" fmla="*/ 1866010 w 2896332"/>
              <a:gd name="connsiteY15" fmla="*/ 878218 h 1871397"/>
              <a:gd name="connsiteX16" fmla="*/ 2733769 w 2896332"/>
              <a:gd name="connsiteY16" fmla="*/ 1387129 h 1871397"/>
              <a:gd name="connsiteX17" fmla="*/ 2694623 w 2896332"/>
              <a:gd name="connsiteY17" fmla="*/ 1674208 h 1871397"/>
              <a:gd name="connsiteX18" fmla="*/ 2394496 w 2896332"/>
              <a:gd name="connsiteY18" fmla="*/ 1654634 h 1871397"/>
              <a:gd name="connsiteX19" fmla="*/ 2023060 w 2896332"/>
              <a:gd name="connsiteY19" fmla="*/ 1634793 h 1871397"/>
              <a:gd name="connsiteX20" fmla="*/ 1739085 w 2896332"/>
              <a:gd name="connsiteY20" fmla="*/ 1871397 h 1871397"/>
              <a:gd name="connsiteX21" fmla="*/ 1648664 w 2896332"/>
              <a:gd name="connsiteY21" fmla="*/ 1582137 h 1871397"/>
              <a:gd name="connsiteX22" fmla="*/ 1376671 w 2896332"/>
              <a:gd name="connsiteY22" fmla="*/ 1700306 h 1871397"/>
              <a:gd name="connsiteX23" fmla="*/ 1415819 w 2896332"/>
              <a:gd name="connsiteY23" fmla="*/ 1334933 h 1871397"/>
              <a:gd name="connsiteX24" fmla="*/ 665501 w 2896332"/>
              <a:gd name="connsiteY24" fmla="*/ 1276212 h 1871397"/>
              <a:gd name="connsiteX25" fmla="*/ 0 w 2896332"/>
              <a:gd name="connsiteY25" fmla="*/ 1126148 h 1871397"/>
              <a:gd name="connsiteX26" fmla="*/ 13050 w 2896332"/>
              <a:gd name="connsiteY26" fmla="*/ 284488 h 1871397"/>
              <a:gd name="connsiteX27" fmla="*/ 1898646 w 2896332"/>
              <a:gd name="connsiteY27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50 w 2896332"/>
              <a:gd name="connsiteY12" fmla="*/ 233293 h 1871397"/>
              <a:gd name="connsiteX13" fmla="*/ 1962971 w 2896332"/>
              <a:gd name="connsiteY13" fmla="*/ 267583 h 1871397"/>
              <a:gd name="connsiteX14" fmla="*/ 1973469 w 2896332"/>
              <a:gd name="connsiteY14" fmla="*/ 784519 h 1871397"/>
              <a:gd name="connsiteX15" fmla="*/ 1866010 w 2896332"/>
              <a:gd name="connsiteY15" fmla="*/ 878218 h 1871397"/>
              <a:gd name="connsiteX16" fmla="*/ 2733769 w 2896332"/>
              <a:gd name="connsiteY16" fmla="*/ 1387129 h 1871397"/>
              <a:gd name="connsiteX17" fmla="*/ 2694623 w 2896332"/>
              <a:gd name="connsiteY17" fmla="*/ 1674208 h 1871397"/>
              <a:gd name="connsiteX18" fmla="*/ 2394496 w 2896332"/>
              <a:gd name="connsiteY18" fmla="*/ 1654634 h 1871397"/>
              <a:gd name="connsiteX19" fmla="*/ 2023060 w 2896332"/>
              <a:gd name="connsiteY19" fmla="*/ 1634793 h 1871397"/>
              <a:gd name="connsiteX20" fmla="*/ 1739085 w 2896332"/>
              <a:gd name="connsiteY20" fmla="*/ 1871397 h 1871397"/>
              <a:gd name="connsiteX21" fmla="*/ 1648664 w 2896332"/>
              <a:gd name="connsiteY21" fmla="*/ 1582137 h 1871397"/>
              <a:gd name="connsiteX22" fmla="*/ 1376671 w 2896332"/>
              <a:gd name="connsiteY22" fmla="*/ 1700306 h 1871397"/>
              <a:gd name="connsiteX23" fmla="*/ 1415819 w 2896332"/>
              <a:gd name="connsiteY23" fmla="*/ 1334933 h 1871397"/>
              <a:gd name="connsiteX24" fmla="*/ 665501 w 2896332"/>
              <a:gd name="connsiteY24" fmla="*/ 1276212 h 1871397"/>
              <a:gd name="connsiteX25" fmla="*/ 0 w 2896332"/>
              <a:gd name="connsiteY25" fmla="*/ 1126148 h 1871397"/>
              <a:gd name="connsiteX26" fmla="*/ 13050 w 2896332"/>
              <a:gd name="connsiteY26" fmla="*/ 284488 h 1871397"/>
              <a:gd name="connsiteX27" fmla="*/ 1898646 w 2896332"/>
              <a:gd name="connsiteY27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71 w 2896332"/>
              <a:gd name="connsiteY12" fmla="*/ 267583 h 1871397"/>
              <a:gd name="connsiteX13" fmla="*/ 1973469 w 2896332"/>
              <a:gd name="connsiteY13" fmla="*/ 784519 h 1871397"/>
              <a:gd name="connsiteX14" fmla="*/ 1866010 w 2896332"/>
              <a:gd name="connsiteY14" fmla="*/ 878218 h 1871397"/>
              <a:gd name="connsiteX15" fmla="*/ 2733769 w 2896332"/>
              <a:gd name="connsiteY15" fmla="*/ 1387129 h 1871397"/>
              <a:gd name="connsiteX16" fmla="*/ 2694623 w 2896332"/>
              <a:gd name="connsiteY16" fmla="*/ 1674208 h 1871397"/>
              <a:gd name="connsiteX17" fmla="*/ 2394496 w 2896332"/>
              <a:gd name="connsiteY17" fmla="*/ 1654634 h 1871397"/>
              <a:gd name="connsiteX18" fmla="*/ 2023060 w 2896332"/>
              <a:gd name="connsiteY18" fmla="*/ 1634793 h 1871397"/>
              <a:gd name="connsiteX19" fmla="*/ 1739085 w 2896332"/>
              <a:gd name="connsiteY19" fmla="*/ 1871397 h 1871397"/>
              <a:gd name="connsiteX20" fmla="*/ 1648664 w 2896332"/>
              <a:gd name="connsiteY20" fmla="*/ 1582137 h 1871397"/>
              <a:gd name="connsiteX21" fmla="*/ 1376671 w 2896332"/>
              <a:gd name="connsiteY21" fmla="*/ 1700306 h 1871397"/>
              <a:gd name="connsiteX22" fmla="*/ 1415819 w 2896332"/>
              <a:gd name="connsiteY22" fmla="*/ 1334933 h 1871397"/>
              <a:gd name="connsiteX23" fmla="*/ 665501 w 2896332"/>
              <a:gd name="connsiteY23" fmla="*/ 1276212 h 1871397"/>
              <a:gd name="connsiteX24" fmla="*/ 0 w 2896332"/>
              <a:gd name="connsiteY24" fmla="*/ 1126148 h 1871397"/>
              <a:gd name="connsiteX25" fmla="*/ 13050 w 2896332"/>
              <a:gd name="connsiteY25" fmla="*/ 284488 h 1871397"/>
              <a:gd name="connsiteX26" fmla="*/ 1898646 w 2896332"/>
              <a:gd name="connsiteY26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71 w 2896332"/>
              <a:gd name="connsiteY12" fmla="*/ 267583 h 1871397"/>
              <a:gd name="connsiteX13" fmla="*/ 1973469 w 2896332"/>
              <a:gd name="connsiteY13" fmla="*/ 784519 h 1871397"/>
              <a:gd name="connsiteX14" fmla="*/ 1866010 w 2896332"/>
              <a:gd name="connsiteY14" fmla="*/ 878218 h 1871397"/>
              <a:gd name="connsiteX15" fmla="*/ 2733769 w 2896332"/>
              <a:gd name="connsiteY15" fmla="*/ 1387129 h 1871397"/>
              <a:gd name="connsiteX16" fmla="*/ 2694623 w 2896332"/>
              <a:gd name="connsiteY16" fmla="*/ 1674208 h 1871397"/>
              <a:gd name="connsiteX17" fmla="*/ 2394496 w 2896332"/>
              <a:gd name="connsiteY17" fmla="*/ 1654634 h 1871397"/>
              <a:gd name="connsiteX18" fmla="*/ 2023060 w 2896332"/>
              <a:gd name="connsiteY18" fmla="*/ 1634793 h 1871397"/>
              <a:gd name="connsiteX19" fmla="*/ 1739085 w 2896332"/>
              <a:gd name="connsiteY19" fmla="*/ 1871397 h 1871397"/>
              <a:gd name="connsiteX20" fmla="*/ 1648664 w 2896332"/>
              <a:gd name="connsiteY20" fmla="*/ 1582137 h 1871397"/>
              <a:gd name="connsiteX21" fmla="*/ 1376671 w 2896332"/>
              <a:gd name="connsiteY21" fmla="*/ 1700306 h 1871397"/>
              <a:gd name="connsiteX22" fmla="*/ 1415819 w 2896332"/>
              <a:gd name="connsiteY22" fmla="*/ 1334933 h 1871397"/>
              <a:gd name="connsiteX23" fmla="*/ 665501 w 2896332"/>
              <a:gd name="connsiteY23" fmla="*/ 1276212 h 1871397"/>
              <a:gd name="connsiteX24" fmla="*/ 0 w 2896332"/>
              <a:gd name="connsiteY24" fmla="*/ 1126148 h 1871397"/>
              <a:gd name="connsiteX25" fmla="*/ 13050 w 2896332"/>
              <a:gd name="connsiteY25" fmla="*/ 284488 h 1871397"/>
              <a:gd name="connsiteX26" fmla="*/ 1898646 w 2896332"/>
              <a:gd name="connsiteY26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06617 w 2896332"/>
              <a:gd name="connsiteY10" fmla="*/ 176960 h 1871397"/>
              <a:gd name="connsiteX11" fmla="*/ 1962971 w 2896332"/>
              <a:gd name="connsiteY11" fmla="*/ 267583 h 1871397"/>
              <a:gd name="connsiteX12" fmla="*/ 1973469 w 2896332"/>
              <a:gd name="connsiteY12" fmla="*/ 784519 h 1871397"/>
              <a:gd name="connsiteX13" fmla="*/ 1866010 w 2896332"/>
              <a:gd name="connsiteY13" fmla="*/ 878218 h 1871397"/>
              <a:gd name="connsiteX14" fmla="*/ 2733769 w 2896332"/>
              <a:gd name="connsiteY14" fmla="*/ 1387129 h 1871397"/>
              <a:gd name="connsiteX15" fmla="*/ 2694623 w 2896332"/>
              <a:gd name="connsiteY15" fmla="*/ 1674208 h 1871397"/>
              <a:gd name="connsiteX16" fmla="*/ 2394496 w 2896332"/>
              <a:gd name="connsiteY16" fmla="*/ 1654634 h 1871397"/>
              <a:gd name="connsiteX17" fmla="*/ 2023060 w 2896332"/>
              <a:gd name="connsiteY17" fmla="*/ 1634793 h 1871397"/>
              <a:gd name="connsiteX18" fmla="*/ 1739085 w 2896332"/>
              <a:gd name="connsiteY18" fmla="*/ 1871397 h 1871397"/>
              <a:gd name="connsiteX19" fmla="*/ 1648664 w 2896332"/>
              <a:gd name="connsiteY19" fmla="*/ 1582137 h 1871397"/>
              <a:gd name="connsiteX20" fmla="*/ 1376671 w 2896332"/>
              <a:gd name="connsiteY20" fmla="*/ 1700306 h 1871397"/>
              <a:gd name="connsiteX21" fmla="*/ 1415819 w 2896332"/>
              <a:gd name="connsiteY21" fmla="*/ 1334933 h 1871397"/>
              <a:gd name="connsiteX22" fmla="*/ 665501 w 2896332"/>
              <a:gd name="connsiteY22" fmla="*/ 1276212 h 1871397"/>
              <a:gd name="connsiteX23" fmla="*/ 0 w 2896332"/>
              <a:gd name="connsiteY23" fmla="*/ 1126148 h 1871397"/>
              <a:gd name="connsiteX24" fmla="*/ 13050 w 2896332"/>
              <a:gd name="connsiteY24" fmla="*/ 284488 h 1871397"/>
              <a:gd name="connsiteX25" fmla="*/ 1898646 w 2896332"/>
              <a:gd name="connsiteY25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74208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74208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74208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39703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39703 h 1871397"/>
              <a:gd name="connsiteX15" fmla="*/ 2385869 w 2896332"/>
              <a:gd name="connsiteY15" fmla="*/ 1585623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39703 h 1871397"/>
              <a:gd name="connsiteX15" fmla="*/ 2385869 w 2896332"/>
              <a:gd name="connsiteY15" fmla="*/ 1585623 h 1871397"/>
              <a:gd name="connsiteX16" fmla="*/ 2074819 w 2896332"/>
              <a:gd name="connsiteY16" fmla="*/ 1565782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8202 h 1872827"/>
              <a:gd name="connsiteX1" fmla="*/ 2655476 w 2896332"/>
              <a:gd name="connsiteY1" fmla="*/ 586045 h 1872827"/>
              <a:gd name="connsiteX2" fmla="*/ 2828170 w 2896332"/>
              <a:gd name="connsiteY2" fmla="*/ 1011931 h 1872827"/>
              <a:gd name="connsiteX3" fmla="*/ 2883834 w 2896332"/>
              <a:gd name="connsiteY3" fmla="*/ 1310265 h 1872827"/>
              <a:gd name="connsiteX4" fmla="*/ 2799743 w 2896332"/>
              <a:gd name="connsiteY4" fmla="*/ 1673528 h 1872827"/>
              <a:gd name="connsiteX5" fmla="*/ 2521033 w 2896332"/>
              <a:gd name="connsiteY5" fmla="*/ 1161851 h 1872827"/>
              <a:gd name="connsiteX6" fmla="*/ 2514265 w 2896332"/>
              <a:gd name="connsiteY6" fmla="*/ 468202 h 1872827"/>
              <a:gd name="connsiteX7" fmla="*/ 1898646 w 2896332"/>
              <a:gd name="connsiteY7" fmla="*/ 1476 h 1872827"/>
              <a:gd name="connsiteX8" fmla="*/ 1906617 w 2896332"/>
              <a:gd name="connsiteY8" fmla="*/ 178390 h 1872827"/>
              <a:gd name="connsiteX9" fmla="*/ 1962971 w 2896332"/>
              <a:gd name="connsiteY9" fmla="*/ 269013 h 1872827"/>
              <a:gd name="connsiteX10" fmla="*/ 1973469 w 2896332"/>
              <a:gd name="connsiteY10" fmla="*/ 785949 h 1872827"/>
              <a:gd name="connsiteX11" fmla="*/ 1866010 w 2896332"/>
              <a:gd name="connsiteY11" fmla="*/ 879648 h 1872827"/>
              <a:gd name="connsiteX12" fmla="*/ 2733769 w 2896332"/>
              <a:gd name="connsiteY12" fmla="*/ 1388559 h 1872827"/>
              <a:gd name="connsiteX13" fmla="*/ 2694623 w 2896332"/>
              <a:gd name="connsiteY13" fmla="*/ 1641133 h 1872827"/>
              <a:gd name="connsiteX14" fmla="*/ 2385869 w 2896332"/>
              <a:gd name="connsiteY14" fmla="*/ 1587053 h 1872827"/>
              <a:gd name="connsiteX15" fmla="*/ 2074819 w 2896332"/>
              <a:gd name="connsiteY15" fmla="*/ 1567212 h 1872827"/>
              <a:gd name="connsiteX16" fmla="*/ 1739085 w 2896332"/>
              <a:gd name="connsiteY16" fmla="*/ 1872827 h 1872827"/>
              <a:gd name="connsiteX17" fmla="*/ 1648664 w 2896332"/>
              <a:gd name="connsiteY17" fmla="*/ 1583567 h 1872827"/>
              <a:gd name="connsiteX18" fmla="*/ 1376671 w 2896332"/>
              <a:gd name="connsiteY18" fmla="*/ 1701736 h 1872827"/>
              <a:gd name="connsiteX19" fmla="*/ 1415819 w 2896332"/>
              <a:gd name="connsiteY19" fmla="*/ 1336363 h 1872827"/>
              <a:gd name="connsiteX20" fmla="*/ 665501 w 2896332"/>
              <a:gd name="connsiteY20" fmla="*/ 1277642 h 1872827"/>
              <a:gd name="connsiteX21" fmla="*/ 0 w 2896332"/>
              <a:gd name="connsiteY21" fmla="*/ 1127578 h 1872827"/>
              <a:gd name="connsiteX22" fmla="*/ 13050 w 2896332"/>
              <a:gd name="connsiteY22" fmla="*/ 285918 h 1872827"/>
              <a:gd name="connsiteX23" fmla="*/ 1898646 w 2896332"/>
              <a:gd name="connsiteY23" fmla="*/ 1476 h 187282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2971 w 2896332"/>
              <a:gd name="connsiteY8" fmla="*/ 267583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2971 w 2896332"/>
              <a:gd name="connsiteY8" fmla="*/ 267583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87909 w 2896332"/>
              <a:gd name="connsiteY5" fmla="*/ 1152990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51069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51069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09609 w 2896332"/>
              <a:gd name="connsiteY0" fmla="*/ 251285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51069 w 2896332"/>
              <a:gd name="connsiteY5" fmla="*/ 1156706 h 1871397"/>
              <a:gd name="connsiteX6" fmla="*/ 2209609 w 2896332"/>
              <a:gd name="connsiteY6" fmla="*/ 251285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09609 w 2894163"/>
              <a:gd name="connsiteY0" fmla="*/ 251285 h 1871397"/>
              <a:gd name="connsiteX1" fmla="*/ 2655476 w 2894163"/>
              <a:gd name="connsiteY1" fmla="*/ 584615 h 1871397"/>
              <a:gd name="connsiteX2" fmla="*/ 2828170 w 2894163"/>
              <a:gd name="connsiteY2" fmla="*/ 1010501 h 1871397"/>
              <a:gd name="connsiteX3" fmla="*/ 2883834 w 2894163"/>
              <a:gd name="connsiteY3" fmla="*/ 1308835 h 1871397"/>
              <a:gd name="connsiteX4" fmla="*/ 2792313 w 2894163"/>
              <a:gd name="connsiteY4" fmla="*/ 1690675 h 1871397"/>
              <a:gd name="connsiteX5" fmla="*/ 2651069 w 2894163"/>
              <a:gd name="connsiteY5" fmla="*/ 1156706 h 1871397"/>
              <a:gd name="connsiteX6" fmla="*/ 2209609 w 2894163"/>
              <a:gd name="connsiteY6" fmla="*/ 251285 h 1871397"/>
              <a:gd name="connsiteX7" fmla="*/ 1898646 w 2894163"/>
              <a:gd name="connsiteY7" fmla="*/ 46 h 1871397"/>
              <a:gd name="connsiteX8" fmla="*/ 1941303 w 2894163"/>
              <a:gd name="connsiteY8" fmla="*/ 293585 h 1871397"/>
              <a:gd name="connsiteX9" fmla="*/ 1974640 w 2894163"/>
              <a:gd name="connsiteY9" fmla="*/ 533402 h 1871397"/>
              <a:gd name="connsiteX10" fmla="*/ 1973469 w 2894163"/>
              <a:gd name="connsiteY10" fmla="*/ 784519 h 1871397"/>
              <a:gd name="connsiteX11" fmla="*/ 1866010 w 2894163"/>
              <a:gd name="connsiteY11" fmla="*/ 878218 h 1871397"/>
              <a:gd name="connsiteX12" fmla="*/ 2733769 w 2894163"/>
              <a:gd name="connsiteY12" fmla="*/ 1387129 h 1871397"/>
              <a:gd name="connsiteX13" fmla="*/ 2694623 w 2894163"/>
              <a:gd name="connsiteY13" fmla="*/ 1639703 h 1871397"/>
              <a:gd name="connsiteX14" fmla="*/ 2385869 w 2894163"/>
              <a:gd name="connsiteY14" fmla="*/ 1585623 h 1871397"/>
              <a:gd name="connsiteX15" fmla="*/ 2074819 w 2894163"/>
              <a:gd name="connsiteY15" fmla="*/ 1565782 h 1871397"/>
              <a:gd name="connsiteX16" fmla="*/ 1739085 w 2894163"/>
              <a:gd name="connsiteY16" fmla="*/ 1871397 h 1871397"/>
              <a:gd name="connsiteX17" fmla="*/ 1648664 w 2894163"/>
              <a:gd name="connsiteY17" fmla="*/ 1582137 h 1871397"/>
              <a:gd name="connsiteX18" fmla="*/ 1376671 w 2894163"/>
              <a:gd name="connsiteY18" fmla="*/ 1700306 h 1871397"/>
              <a:gd name="connsiteX19" fmla="*/ 1415819 w 2894163"/>
              <a:gd name="connsiteY19" fmla="*/ 1334933 h 1871397"/>
              <a:gd name="connsiteX20" fmla="*/ 665501 w 2894163"/>
              <a:gd name="connsiteY20" fmla="*/ 1276212 h 1871397"/>
              <a:gd name="connsiteX21" fmla="*/ 0 w 2894163"/>
              <a:gd name="connsiteY21" fmla="*/ 1126148 h 1871397"/>
              <a:gd name="connsiteX22" fmla="*/ 13050 w 2894163"/>
              <a:gd name="connsiteY22" fmla="*/ 284488 h 1871397"/>
              <a:gd name="connsiteX23" fmla="*/ 1898646 w 2894163"/>
              <a:gd name="connsiteY23" fmla="*/ 46 h 1871397"/>
              <a:gd name="connsiteX0" fmla="*/ 2209609 w 2914477"/>
              <a:gd name="connsiteY0" fmla="*/ 251285 h 1871397"/>
              <a:gd name="connsiteX1" fmla="*/ 2655476 w 2914477"/>
              <a:gd name="connsiteY1" fmla="*/ 584615 h 1871397"/>
              <a:gd name="connsiteX2" fmla="*/ 2828170 w 2914477"/>
              <a:gd name="connsiteY2" fmla="*/ 1010501 h 1871397"/>
              <a:gd name="connsiteX3" fmla="*/ 2883834 w 2914477"/>
              <a:gd name="connsiteY3" fmla="*/ 1308835 h 1871397"/>
              <a:gd name="connsiteX4" fmla="*/ 2840612 w 2914477"/>
              <a:gd name="connsiteY4" fmla="*/ 1564355 h 1871397"/>
              <a:gd name="connsiteX5" fmla="*/ 2651069 w 2914477"/>
              <a:gd name="connsiteY5" fmla="*/ 1156706 h 1871397"/>
              <a:gd name="connsiteX6" fmla="*/ 2209609 w 2914477"/>
              <a:gd name="connsiteY6" fmla="*/ 251285 h 1871397"/>
              <a:gd name="connsiteX7" fmla="*/ 1898646 w 2914477"/>
              <a:gd name="connsiteY7" fmla="*/ 46 h 1871397"/>
              <a:gd name="connsiteX8" fmla="*/ 1941303 w 2914477"/>
              <a:gd name="connsiteY8" fmla="*/ 293585 h 1871397"/>
              <a:gd name="connsiteX9" fmla="*/ 1974640 w 2914477"/>
              <a:gd name="connsiteY9" fmla="*/ 533402 h 1871397"/>
              <a:gd name="connsiteX10" fmla="*/ 1973469 w 2914477"/>
              <a:gd name="connsiteY10" fmla="*/ 784519 h 1871397"/>
              <a:gd name="connsiteX11" fmla="*/ 1866010 w 2914477"/>
              <a:gd name="connsiteY11" fmla="*/ 878218 h 1871397"/>
              <a:gd name="connsiteX12" fmla="*/ 2733769 w 2914477"/>
              <a:gd name="connsiteY12" fmla="*/ 1387129 h 1871397"/>
              <a:gd name="connsiteX13" fmla="*/ 2694623 w 2914477"/>
              <a:gd name="connsiteY13" fmla="*/ 1639703 h 1871397"/>
              <a:gd name="connsiteX14" fmla="*/ 2385869 w 2914477"/>
              <a:gd name="connsiteY14" fmla="*/ 1585623 h 1871397"/>
              <a:gd name="connsiteX15" fmla="*/ 2074819 w 2914477"/>
              <a:gd name="connsiteY15" fmla="*/ 1565782 h 1871397"/>
              <a:gd name="connsiteX16" fmla="*/ 1739085 w 2914477"/>
              <a:gd name="connsiteY16" fmla="*/ 1871397 h 1871397"/>
              <a:gd name="connsiteX17" fmla="*/ 1648664 w 2914477"/>
              <a:gd name="connsiteY17" fmla="*/ 1582137 h 1871397"/>
              <a:gd name="connsiteX18" fmla="*/ 1376671 w 2914477"/>
              <a:gd name="connsiteY18" fmla="*/ 1700306 h 1871397"/>
              <a:gd name="connsiteX19" fmla="*/ 1415819 w 2914477"/>
              <a:gd name="connsiteY19" fmla="*/ 1334933 h 1871397"/>
              <a:gd name="connsiteX20" fmla="*/ 665501 w 2914477"/>
              <a:gd name="connsiteY20" fmla="*/ 1276212 h 1871397"/>
              <a:gd name="connsiteX21" fmla="*/ 0 w 2914477"/>
              <a:gd name="connsiteY21" fmla="*/ 1126148 h 1871397"/>
              <a:gd name="connsiteX22" fmla="*/ 13050 w 2914477"/>
              <a:gd name="connsiteY22" fmla="*/ 284488 h 1871397"/>
              <a:gd name="connsiteX23" fmla="*/ 1898646 w 2914477"/>
              <a:gd name="connsiteY23" fmla="*/ 46 h 1871397"/>
              <a:gd name="connsiteX0" fmla="*/ 2209609 w 2914477"/>
              <a:gd name="connsiteY0" fmla="*/ 251285 h 1871397"/>
              <a:gd name="connsiteX1" fmla="*/ 2655476 w 2914477"/>
              <a:gd name="connsiteY1" fmla="*/ 584615 h 1871397"/>
              <a:gd name="connsiteX2" fmla="*/ 2828170 w 2914477"/>
              <a:gd name="connsiteY2" fmla="*/ 1010501 h 1871397"/>
              <a:gd name="connsiteX3" fmla="*/ 2883834 w 2914477"/>
              <a:gd name="connsiteY3" fmla="*/ 1308835 h 1871397"/>
              <a:gd name="connsiteX4" fmla="*/ 2840612 w 2914477"/>
              <a:gd name="connsiteY4" fmla="*/ 1564355 h 1871397"/>
              <a:gd name="connsiteX5" fmla="*/ 2651069 w 2914477"/>
              <a:gd name="connsiteY5" fmla="*/ 1156706 h 1871397"/>
              <a:gd name="connsiteX6" fmla="*/ 2209609 w 2914477"/>
              <a:gd name="connsiteY6" fmla="*/ 251285 h 1871397"/>
              <a:gd name="connsiteX7" fmla="*/ 1898646 w 2914477"/>
              <a:gd name="connsiteY7" fmla="*/ 46 h 1871397"/>
              <a:gd name="connsiteX8" fmla="*/ 1941303 w 2914477"/>
              <a:gd name="connsiteY8" fmla="*/ 293585 h 1871397"/>
              <a:gd name="connsiteX9" fmla="*/ 1974640 w 2914477"/>
              <a:gd name="connsiteY9" fmla="*/ 533402 h 1871397"/>
              <a:gd name="connsiteX10" fmla="*/ 1973469 w 2914477"/>
              <a:gd name="connsiteY10" fmla="*/ 784519 h 1871397"/>
              <a:gd name="connsiteX11" fmla="*/ 1866010 w 2914477"/>
              <a:gd name="connsiteY11" fmla="*/ 878218 h 1871397"/>
              <a:gd name="connsiteX12" fmla="*/ 2733769 w 2914477"/>
              <a:gd name="connsiteY12" fmla="*/ 1387129 h 1871397"/>
              <a:gd name="connsiteX13" fmla="*/ 2694623 w 2914477"/>
              <a:gd name="connsiteY13" fmla="*/ 1639703 h 1871397"/>
              <a:gd name="connsiteX14" fmla="*/ 2385869 w 2914477"/>
              <a:gd name="connsiteY14" fmla="*/ 1585623 h 1871397"/>
              <a:gd name="connsiteX15" fmla="*/ 2074819 w 2914477"/>
              <a:gd name="connsiteY15" fmla="*/ 1565782 h 1871397"/>
              <a:gd name="connsiteX16" fmla="*/ 1739085 w 2914477"/>
              <a:gd name="connsiteY16" fmla="*/ 1871397 h 1871397"/>
              <a:gd name="connsiteX17" fmla="*/ 1648664 w 2914477"/>
              <a:gd name="connsiteY17" fmla="*/ 1582137 h 1871397"/>
              <a:gd name="connsiteX18" fmla="*/ 1376671 w 2914477"/>
              <a:gd name="connsiteY18" fmla="*/ 1700306 h 1871397"/>
              <a:gd name="connsiteX19" fmla="*/ 1415819 w 2914477"/>
              <a:gd name="connsiteY19" fmla="*/ 1334933 h 1871397"/>
              <a:gd name="connsiteX20" fmla="*/ 665501 w 2914477"/>
              <a:gd name="connsiteY20" fmla="*/ 1276212 h 1871397"/>
              <a:gd name="connsiteX21" fmla="*/ 0 w 2914477"/>
              <a:gd name="connsiteY21" fmla="*/ 1126148 h 1871397"/>
              <a:gd name="connsiteX22" fmla="*/ 13050 w 2914477"/>
              <a:gd name="connsiteY22" fmla="*/ 284488 h 1871397"/>
              <a:gd name="connsiteX23" fmla="*/ 1898646 w 2914477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51069 w 2889213"/>
              <a:gd name="connsiteY5" fmla="*/ 1156706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150164 w 2889213"/>
              <a:gd name="connsiteY0" fmla="*/ 228993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150164 w 2889213"/>
              <a:gd name="connsiteY6" fmla="*/ 228993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941303 w 2889213"/>
              <a:gd name="connsiteY8" fmla="*/ 178433 h 1756245"/>
              <a:gd name="connsiteX9" fmla="*/ 1974640 w 2889213"/>
              <a:gd name="connsiteY9" fmla="*/ 418250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826128 w 2889213"/>
              <a:gd name="connsiteY8" fmla="*/ 230447 h 1756245"/>
              <a:gd name="connsiteX9" fmla="*/ 1974640 w 2889213"/>
              <a:gd name="connsiteY9" fmla="*/ 418250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826128 w 2889213"/>
              <a:gd name="connsiteY8" fmla="*/ 230447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48782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48782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48782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48782 w 2889213"/>
              <a:gd name="connsiteY23" fmla="*/ 68 h 1756245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29530 w 2889213"/>
              <a:gd name="connsiteY8" fmla="*/ 204372 h 1756177"/>
              <a:gd name="connsiteX9" fmla="*/ 1892904 w 2889213"/>
              <a:gd name="connsiteY9" fmla="*/ 459050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29530 w 2889213"/>
              <a:gd name="connsiteY8" fmla="*/ 204372 h 1756177"/>
              <a:gd name="connsiteX9" fmla="*/ 1848320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29530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800430"/>
              <a:gd name="connsiteX1" fmla="*/ 2655476 w 2889213"/>
              <a:gd name="connsiteY1" fmla="*/ 469395 h 1800430"/>
              <a:gd name="connsiteX2" fmla="*/ 2828170 w 2889213"/>
              <a:gd name="connsiteY2" fmla="*/ 895281 h 1800430"/>
              <a:gd name="connsiteX3" fmla="*/ 2883834 w 2889213"/>
              <a:gd name="connsiteY3" fmla="*/ 1193615 h 1800430"/>
              <a:gd name="connsiteX4" fmla="*/ 2840612 w 2889213"/>
              <a:gd name="connsiteY4" fmla="*/ 1449135 h 1800430"/>
              <a:gd name="connsiteX5" fmla="*/ 2632493 w 2889213"/>
              <a:gd name="connsiteY5" fmla="*/ 1060062 h 1800430"/>
              <a:gd name="connsiteX6" fmla="*/ 2150164 w 2889213"/>
              <a:gd name="connsiteY6" fmla="*/ 113773 h 1800430"/>
              <a:gd name="connsiteX7" fmla="*/ 1348782 w 2889213"/>
              <a:gd name="connsiteY7" fmla="*/ 0 h 1800430"/>
              <a:gd name="connsiteX8" fmla="*/ 1714668 w 2889213"/>
              <a:gd name="connsiteY8" fmla="*/ 204372 h 1800430"/>
              <a:gd name="connsiteX9" fmla="*/ 1866896 w 2889213"/>
              <a:gd name="connsiteY9" fmla="*/ 462766 h 1800430"/>
              <a:gd name="connsiteX10" fmla="*/ 1973469 w 2889213"/>
              <a:gd name="connsiteY10" fmla="*/ 669299 h 1800430"/>
              <a:gd name="connsiteX11" fmla="*/ 1866010 w 2889213"/>
              <a:gd name="connsiteY11" fmla="*/ 762998 h 1800430"/>
              <a:gd name="connsiteX12" fmla="*/ 2733769 w 2889213"/>
              <a:gd name="connsiteY12" fmla="*/ 1271909 h 1800430"/>
              <a:gd name="connsiteX13" fmla="*/ 2694623 w 2889213"/>
              <a:gd name="connsiteY13" fmla="*/ 1524483 h 1800430"/>
              <a:gd name="connsiteX14" fmla="*/ 2385869 w 2889213"/>
              <a:gd name="connsiteY14" fmla="*/ 1470403 h 1800430"/>
              <a:gd name="connsiteX15" fmla="*/ 2191986 w 2889213"/>
              <a:gd name="connsiteY15" fmla="*/ 1800407 h 1800430"/>
              <a:gd name="connsiteX16" fmla="*/ 2074819 w 2889213"/>
              <a:gd name="connsiteY16" fmla="*/ 1450562 h 1800430"/>
              <a:gd name="connsiteX17" fmla="*/ 1739085 w 2889213"/>
              <a:gd name="connsiteY17" fmla="*/ 1756177 h 1800430"/>
              <a:gd name="connsiteX18" fmla="*/ 1648664 w 2889213"/>
              <a:gd name="connsiteY18" fmla="*/ 1466917 h 1800430"/>
              <a:gd name="connsiteX19" fmla="*/ 1376671 w 2889213"/>
              <a:gd name="connsiteY19" fmla="*/ 1585086 h 1800430"/>
              <a:gd name="connsiteX20" fmla="*/ 1415819 w 2889213"/>
              <a:gd name="connsiteY20" fmla="*/ 1219713 h 1800430"/>
              <a:gd name="connsiteX21" fmla="*/ 665501 w 2889213"/>
              <a:gd name="connsiteY21" fmla="*/ 1160992 h 1800430"/>
              <a:gd name="connsiteX22" fmla="*/ 0 w 2889213"/>
              <a:gd name="connsiteY22" fmla="*/ 1010928 h 1800430"/>
              <a:gd name="connsiteX23" fmla="*/ 13050 w 2889213"/>
              <a:gd name="connsiteY23" fmla="*/ 169268 h 1800430"/>
              <a:gd name="connsiteX24" fmla="*/ 1348782 w 2889213"/>
              <a:gd name="connsiteY24" fmla="*/ 0 h 1800430"/>
              <a:gd name="connsiteX0" fmla="*/ 2150164 w 2889213"/>
              <a:gd name="connsiteY0" fmla="*/ 113773 h 1800430"/>
              <a:gd name="connsiteX1" fmla="*/ 2655476 w 2889213"/>
              <a:gd name="connsiteY1" fmla="*/ 469395 h 1800430"/>
              <a:gd name="connsiteX2" fmla="*/ 2828170 w 2889213"/>
              <a:gd name="connsiteY2" fmla="*/ 895281 h 1800430"/>
              <a:gd name="connsiteX3" fmla="*/ 2883834 w 2889213"/>
              <a:gd name="connsiteY3" fmla="*/ 1193615 h 1800430"/>
              <a:gd name="connsiteX4" fmla="*/ 2840612 w 2889213"/>
              <a:gd name="connsiteY4" fmla="*/ 1449135 h 1800430"/>
              <a:gd name="connsiteX5" fmla="*/ 2632493 w 2889213"/>
              <a:gd name="connsiteY5" fmla="*/ 1060062 h 1800430"/>
              <a:gd name="connsiteX6" fmla="*/ 2150164 w 2889213"/>
              <a:gd name="connsiteY6" fmla="*/ 113773 h 1800430"/>
              <a:gd name="connsiteX7" fmla="*/ 1348782 w 2889213"/>
              <a:gd name="connsiteY7" fmla="*/ 0 h 1800430"/>
              <a:gd name="connsiteX8" fmla="*/ 1714668 w 2889213"/>
              <a:gd name="connsiteY8" fmla="*/ 204372 h 1800430"/>
              <a:gd name="connsiteX9" fmla="*/ 1866896 w 2889213"/>
              <a:gd name="connsiteY9" fmla="*/ 462766 h 1800430"/>
              <a:gd name="connsiteX10" fmla="*/ 1973469 w 2889213"/>
              <a:gd name="connsiteY10" fmla="*/ 669299 h 1800430"/>
              <a:gd name="connsiteX11" fmla="*/ 1866010 w 2889213"/>
              <a:gd name="connsiteY11" fmla="*/ 762998 h 1800430"/>
              <a:gd name="connsiteX12" fmla="*/ 2733769 w 2889213"/>
              <a:gd name="connsiteY12" fmla="*/ 1271909 h 1800430"/>
              <a:gd name="connsiteX13" fmla="*/ 2694623 w 2889213"/>
              <a:gd name="connsiteY13" fmla="*/ 1524483 h 1800430"/>
              <a:gd name="connsiteX14" fmla="*/ 2385869 w 2889213"/>
              <a:gd name="connsiteY14" fmla="*/ 1470403 h 1800430"/>
              <a:gd name="connsiteX15" fmla="*/ 2191986 w 2889213"/>
              <a:gd name="connsiteY15" fmla="*/ 1800407 h 1800430"/>
              <a:gd name="connsiteX16" fmla="*/ 2074819 w 2889213"/>
              <a:gd name="connsiteY16" fmla="*/ 1450562 h 1800430"/>
              <a:gd name="connsiteX17" fmla="*/ 1739085 w 2889213"/>
              <a:gd name="connsiteY17" fmla="*/ 1756177 h 1800430"/>
              <a:gd name="connsiteX18" fmla="*/ 1648664 w 2889213"/>
              <a:gd name="connsiteY18" fmla="*/ 1466917 h 1800430"/>
              <a:gd name="connsiteX19" fmla="*/ 1376671 w 2889213"/>
              <a:gd name="connsiteY19" fmla="*/ 1585086 h 1800430"/>
              <a:gd name="connsiteX20" fmla="*/ 1415819 w 2889213"/>
              <a:gd name="connsiteY20" fmla="*/ 1219713 h 1800430"/>
              <a:gd name="connsiteX21" fmla="*/ 665501 w 2889213"/>
              <a:gd name="connsiteY21" fmla="*/ 1160992 h 1800430"/>
              <a:gd name="connsiteX22" fmla="*/ 0 w 2889213"/>
              <a:gd name="connsiteY22" fmla="*/ 1010928 h 1800430"/>
              <a:gd name="connsiteX23" fmla="*/ 13050 w 2889213"/>
              <a:gd name="connsiteY23" fmla="*/ 169268 h 1800430"/>
              <a:gd name="connsiteX24" fmla="*/ 1348782 w 2889213"/>
              <a:gd name="connsiteY24" fmla="*/ 0 h 1800430"/>
              <a:gd name="connsiteX0" fmla="*/ 2150164 w 2889213"/>
              <a:gd name="connsiteY0" fmla="*/ 113773 h 1800456"/>
              <a:gd name="connsiteX1" fmla="*/ 2655476 w 2889213"/>
              <a:gd name="connsiteY1" fmla="*/ 469395 h 1800456"/>
              <a:gd name="connsiteX2" fmla="*/ 2828170 w 2889213"/>
              <a:gd name="connsiteY2" fmla="*/ 895281 h 1800456"/>
              <a:gd name="connsiteX3" fmla="*/ 2883834 w 2889213"/>
              <a:gd name="connsiteY3" fmla="*/ 1193615 h 1800456"/>
              <a:gd name="connsiteX4" fmla="*/ 2840612 w 2889213"/>
              <a:gd name="connsiteY4" fmla="*/ 1449135 h 1800456"/>
              <a:gd name="connsiteX5" fmla="*/ 2632493 w 2889213"/>
              <a:gd name="connsiteY5" fmla="*/ 1060062 h 1800456"/>
              <a:gd name="connsiteX6" fmla="*/ 2150164 w 2889213"/>
              <a:gd name="connsiteY6" fmla="*/ 113773 h 1800456"/>
              <a:gd name="connsiteX7" fmla="*/ 1348782 w 2889213"/>
              <a:gd name="connsiteY7" fmla="*/ 0 h 1800456"/>
              <a:gd name="connsiteX8" fmla="*/ 1714668 w 2889213"/>
              <a:gd name="connsiteY8" fmla="*/ 204372 h 1800456"/>
              <a:gd name="connsiteX9" fmla="*/ 1866896 w 2889213"/>
              <a:gd name="connsiteY9" fmla="*/ 462766 h 1800456"/>
              <a:gd name="connsiteX10" fmla="*/ 1973469 w 2889213"/>
              <a:gd name="connsiteY10" fmla="*/ 669299 h 1800456"/>
              <a:gd name="connsiteX11" fmla="*/ 1866010 w 2889213"/>
              <a:gd name="connsiteY11" fmla="*/ 762998 h 1800456"/>
              <a:gd name="connsiteX12" fmla="*/ 2733769 w 2889213"/>
              <a:gd name="connsiteY12" fmla="*/ 1271909 h 1800456"/>
              <a:gd name="connsiteX13" fmla="*/ 2694623 w 2889213"/>
              <a:gd name="connsiteY13" fmla="*/ 1524483 h 1800456"/>
              <a:gd name="connsiteX14" fmla="*/ 2385869 w 2889213"/>
              <a:gd name="connsiteY14" fmla="*/ 1470403 h 1800456"/>
              <a:gd name="connsiteX15" fmla="*/ 2191986 w 2889213"/>
              <a:gd name="connsiteY15" fmla="*/ 1800407 h 1800456"/>
              <a:gd name="connsiteX16" fmla="*/ 2074819 w 2889213"/>
              <a:gd name="connsiteY16" fmla="*/ 1450562 h 1800456"/>
              <a:gd name="connsiteX17" fmla="*/ 1739085 w 2889213"/>
              <a:gd name="connsiteY17" fmla="*/ 1756177 h 1800456"/>
              <a:gd name="connsiteX18" fmla="*/ 1648664 w 2889213"/>
              <a:gd name="connsiteY18" fmla="*/ 1466917 h 1800456"/>
              <a:gd name="connsiteX19" fmla="*/ 1376671 w 2889213"/>
              <a:gd name="connsiteY19" fmla="*/ 1585086 h 1800456"/>
              <a:gd name="connsiteX20" fmla="*/ 1415819 w 2889213"/>
              <a:gd name="connsiteY20" fmla="*/ 1219713 h 1800456"/>
              <a:gd name="connsiteX21" fmla="*/ 665501 w 2889213"/>
              <a:gd name="connsiteY21" fmla="*/ 1160992 h 1800456"/>
              <a:gd name="connsiteX22" fmla="*/ 0 w 2889213"/>
              <a:gd name="connsiteY22" fmla="*/ 1010928 h 1800456"/>
              <a:gd name="connsiteX23" fmla="*/ 13050 w 2889213"/>
              <a:gd name="connsiteY23" fmla="*/ 169268 h 1800456"/>
              <a:gd name="connsiteX24" fmla="*/ 1348782 w 2889213"/>
              <a:gd name="connsiteY24" fmla="*/ 0 h 1800456"/>
              <a:gd name="connsiteX0" fmla="*/ 2150164 w 2889213"/>
              <a:gd name="connsiteY0" fmla="*/ 113773 h 1811599"/>
              <a:gd name="connsiteX1" fmla="*/ 2655476 w 2889213"/>
              <a:gd name="connsiteY1" fmla="*/ 469395 h 1811599"/>
              <a:gd name="connsiteX2" fmla="*/ 2828170 w 2889213"/>
              <a:gd name="connsiteY2" fmla="*/ 895281 h 1811599"/>
              <a:gd name="connsiteX3" fmla="*/ 2883834 w 2889213"/>
              <a:gd name="connsiteY3" fmla="*/ 1193615 h 1811599"/>
              <a:gd name="connsiteX4" fmla="*/ 2840612 w 2889213"/>
              <a:gd name="connsiteY4" fmla="*/ 1449135 h 1811599"/>
              <a:gd name="connsiteX5" fmla="*/ 2632493 w 2889213"/>
              <a:gd name="connsiteY5" fmla="*/ 1060062 h 1811599"/>
              <a:gd name="connsiteX6" fmla="*/ 2150164 w 2889213"/>
              <a:gd name="connsiteY6" fmla="*/ 113773 h 1811599"/>
              <a:gd name="connsiteX7" fmla="*/ 1348782 w 2889213"/>
              <a:gd name="connsiteY7" fmla="*/ 0 h 1811599"/>
              <a:gd name="connsiteX8" fmla="*/ 1714668 w 2889213"/>
              <a:gd name="connsiteY8" fmla="*/ 204372 h 1811599"/>
              <a:gd name="connsiteX9" fmla="*/ 1866896 w 2889213"/>
              <a:gd name="connsiteY9" fmla="*/ 462766 h 1811599"/>
              <a:gd name="connsiteX10" fmla="*/ 1973469 w 2889213"/>
              <a:gd name="connsiteY10" fmla="*/ 669299 h 1811599"/>
              <a:gd name="connsiteX11" fmla="*/ 1866010 w 2889213"/>
              <a:gd name="connsiteY11" fmla="*/ 762998 h 1811599"/>
              <a:gd name="connsiteX12" fmla="*/ 2733769 w 2889213"/>
              <a:gd name="connsiteY12" fmla="*/ 1271909 h 1811599"/>
              <a:gd name="connsiteX13" fmla="*/ 2694623 w 2889213"/>
              <a:gd name="connsiteY13" fmla="*/ 1524483 h 1811599"/>
              <a:gd name="connsiteX14" fmla="*/ 2385869 w 2889213"/>
              <a:gd name="connsiteY14" fmla="*/ 1470403 h 1811599"/>
              <a:gd name="connsiteX15" fmla="*/ 2214278 w 2889213"/>
              <a:gd name="connsiteY15" fmla="*/ 1811553 h 1811599"/>
              <a:gd name="connsiteX16" fmla="*/ 2074819 w 2889213"/>
              <a:gd name="connsiteY16" fmla="*/ 1450562 h 1811599"/>
              <a:gd name="connsiteX17" fmla="*/ 1739085 w 2889213"/>
              <a:gd name="connsiteY17" fmla="*/ 1756177 h 1811599"/>
              <a:gd name="connsiteX18" fmla="*/ 1648664 w 2889213"/>
              <a:gd name="connsiteY18" fmla="*/ 1466917 h 1811599"/>
              <a:gd name="connsiteX19" fmla="*/ 1376671 w 2889213"/>
              <a:gd name="connsiteY19" fmla="*/ 1585086 h 1811599"/>
              <a:gd name="connsiteX20" fmla="*/ 1415819 w 2889213"/>
              <a:gd name="connsiteY20" fmla="*/ 1219713 h 1811599"/>
              <a:gd name="connsiteX21" fmla="*/ 665501 w 2889213"/>
              <a:gd name="connsiteY21" fmla="*/ 1160992 h 1811599"/>
              <a:gd name="connsiteX22" fmla="*/ 0 w 2889213"/>
              <a:gd name="connsiteY22" fmla="*/ 1010928 h 1811599"/>
              <a:gd name="connsiteX23" fmla="*/ 13050 w 2889213"/>
              <a:gd name="connsiteY23" fmla="*/ 169268 h 1811599"/>
              <a:gd name="connsiteX24" fmla="*/ 1348782 w 2889213"/>
              <a:gd name="connsiteY24" fmla="*/ 0 h 1811599"/>
              <a:gd name="connsiteX0" fmla="*/ 2150164 w 2889213"/>
              <a:gd name="connsiteY0" fmla="*/ 113773 h 1811553"/>
              <a:gd name="connsiteX1" fmla="*/ 2655476 w 2889213"/>
              <a:gd name="connsiteY1" fmla="*/ 469395 h 1811553"/>
              <a:gd name="connsiteX2" fmla="*/ 2828170 w 2889213"/>
              <a:gd name="connsiteY2" fmla="*/ 895281 h 1811553"/>
              <a:gd name="connsiteX3" fmla="*/ 2883834 w 2889213"/>
              <a:gd name="connsiteY3" fmla="*/ 1193615 h 1811553"/>
              <a:gd name="connsiteX4" fmla="*/ 2840612 w 2889213"/>
              <a:gd name="connsiteY4" fmla="*/ 1449135 h 1811553"/>
              <a:gd name="connsiteX5" fmla="*/ 2632493 w 2889213"/>
              <a:gd name="connsiteY5" fmla="*/ 1060062 h 1811553"/>
              <a:gd name="connsiteX6" fmla="*/ 2150164 w 2889213"/>
              <a:gd name="connsiteY6" fmla="*/ 113773 h 1811553"/>
              <a:gd name="connsiteX7" fmla="*/ 1348782 w 2889213"/>
              <a:gd name="connsiteY7" fmla="*/ 0 h 1811553"/>
              <a:gd name="connsiteX8" fmla="*/ 1714668 w 2889213"/>
              <a:gd name="connsiteY8" fmla="*/ 204372 h 1811553"/>
              <a:gd name="connsiteX9" fmla="*/ 1866896 w 2889213"/>
              <a:gd name="connsiteY9" fmla="*/ 462766 h 1811553"/>
              <a:gd name="connsiteX10" fmla="*/ 1973469 w 2889213"/>
              <a:gd name="connsiteY10" fmla="*/ 669299 h 1811553"/>
              <a:gd name="connsiteX11" fmla="*/ 1866010 w 2889213"/>
              <a:gd name="connsiteY11" fmla="*/ 762998 h 1811553"/>
              <a:gd name="connsiteX12" fmla="*/ 2733769 w 2889213"/>
              <a:gd name="connsiteY12" fmla="*/ 1271909 h 1811553"/>
              <a:gd name="connsiteX13" fmla="*/ 2694623 w 2889213"/>
              <a:gd name="connsiteY13" fmla="*/ 1524483 h 1811553"/>
              <a:gd name="connsiteX14" fmla="*/ 2385869 w 2889213"/>
              <a:gd name="connsiteY14" fmla="*/ 1470403 h 1811553"/>
              <a:gd name="connsiteX15" fmla="*/ 2214278 w 2889213"/>
              <a:gd name="connsiteY15" fmla="*/ 1811553 h 1811553"/>
              <a:gd name="connsiteX16" fmla="*/ 2074819 w 2889213"/>
              <a:gd name="connsiteY16" fmla="*/ 1450562 h 1811553"/>
              <a:gd name="connsiteX17" fmla="*/ 1739085 w 2889213"/>
              <a:gd name="connsiteY17" fmla="*/ 1756177 h 1811553"/>
              <a:gd name="connsiteX18" fmla="*/ 1648664 w 2889213"/>
              <a:gd name="connsiteY18" fmla="*/ 1466917 h 1811553"/>
              <a:gd name="connsiteX19" fmla="*/ 1376671 w 2889213"/>
              <a:gd name="connsiteY19" fmla="*/ 1585086 h 1811553"/>
              <a:gd name="connsiteX20" fmla="*/ 1415819 w 2889213"/>
              <a:gd name="connsiteY20" fmla="*/ 1219713 h 1811553"/>
              <a:gd name="connsiteX21" fmla="*/ 665501 w 2889213"/>
              <a:gd name="connsiteY21" fmla="*/ 1160992 h 1811553"/>
              <a:gd name="connsiteX22" fmla="*/ 0 w 2889213"/>
              <a:gd name="connsiteY22" fmla="*/ 1010928 h 1811553"/>
              <a:gd name="connsiteX23" fmla="*/ 13050 w 2889213"/>
              <a:gd name="connsiteY23" fmla="*/ 169268 h 1811553"/>
              <a:gd name="connsiteX24" fmla="*/ 1348782 w 2889213"/>
              <a:gd name="connsiteY24" fmla="*/ 0 h 1811553"/>
              <a:gd name="connsiteX0" fmla="*/ 2150164 w 2889213"/>
              <a:gd name="connsiteY0" fmla="*/ 113773 h 1811553"/>
              <a:gd name="connsiteX1" fmla="*/ 2655476 w 2889213"/>
              <a:gd name="connsiteY1" fmla="*/ 469395 h 1811553"/>
              <a:gd name="connsiteX2" fmla="*/ 2828170 w 2889213"/>
              <a:gd name="connsiteY2" fmla="*/ 895281 h 1811553"/>
              <a:gd name="connsiteX3" fmla="*/ 2883834 w 2889213"/>
              <a:gd name="connsiteY3" fmla="*/ 1193615 h 1811553"/>
              <a:gd name="connsiteX4" fmla="*/ 2840612 w 2889213"/>
              <a:gd name="connsiteY4" fmla="*/ 1449135 h 1811553"/>
              <a:gd name="connsiteX5" fmla="*/ 2632493 w 2889213"/>
              <a:gd name="connsiteY5" fmla="*/ 1060062 h 1811553"/>
              <a:gd name="connsiteX6" fmla="*/ 2150164 w 2889213"/>
              <a:gd name="connsiteY6" fmla="*/ 113773 h 1811553"/>
              <a:gd name="connsiteX7" fmla="*/ 1348782 w 2889213"/>
              <a:gd name="connsiteY7" fmla="*/ 0 h 1811553"/>
              <a:gd name="connsiteX8" fmla="*/ 1714668 w 2889213"/>
              <a:gd name="connsiteY8" fmla="*/ 204372 h 1811553"/>
              <a:gd name="connsiteX9" fmla="*/ 1866896 w 2889213"/>
              <a:gd name="connsiteY9" fmla="*/ 462766 h 1811553"/>
              <a:gd name="connsiteX10" fmla="*/ 1973469 w 2889213"/>
              <a:gd name="connsiteY10" fmla="*/ 669299 h 1811553"/>
              <a:gd name="connsiteX11" fmla="*/ 1866010 w 2889213"/>
              <a:gd name="connsiteY11" fmla="*/ 762998 h 1811553"/>
              <a:gd name="connsiteX12" fmla="*/ 2733769 w 2889213"/>
              <a:gd name="connsiteY12" fmla="*/ 1271909 h 1811553"/>
              <a:gd name="connsiteX13" fmla="*/ 2694623 w 2889213"/>
              <a:gd name="connsiteY13" fmla="*/ 1524483 h 1811553"/>
              <a:gd name="connsiteX14" fmla="*/ 2385869 w 2889213"/>
              <a:gd name="connsiteY14" fmla="*/ 1470403 h 1811553"/>
              <a:gd name="connsiteX15" fmla="*/ 2214278 w 2889213"/>
              <a:gd name="connsiteY15" fmla="*/ 1811553 h 1811553"/>
              <a:gd name="connsiteX16" fmla="*/ 2074819 w 2889213"/>
              <a:gd name="connsiteY16" fmla="*/ 1450562 h 1811553"/>
              <a:gd name="connsiteX17" fmla="*/ 1739085 w 2889213"/>
              <a:gd name="connsiteY17" fmla="*/ 1756177 h 1811553"/>
              <a:gd name="connsiteX18" fmla="*/ 1648664 w 2889213"/>
              <a:gd name="connsiteY18" fmla="*/ 1466917 h 1811553"/>
              <a:gd name="connsiteX19" fmla="*/ 1376671 w 2889213"/>
              <a:gd name="connsiteY19" fmla="*/ 1585086 h 1811553"/>
              <a:gd name="connsiteX20" fmla="*/ 1415819 w 2889213"/>
              <a:gd name="connsiteY20" fmla="*/ 1219713 h 1811553"/>
              <a:gd name="connsiteX21" fmla="*/ 665501 w 2889213"/>
              <a:gd name="connsiteY21" fmla="*/ 1160992 h 1811553"/>
              <a:gd name="connsiteX22" fmla="*/ 0 w 2889213"/>
              <a:gd name="connsiteY22" fmla="*/ 1010928 h 1811553"/>
              <a:gd name="connsiteX23" fmla="*/ 13050 w 2889213"/>
              <a:gd name="connsiteY23" fmla="*/ 169268 h 1811553"/>
              <a:gd name="connsiteX24" fmla="*/ 1348782 w 2889213"/>
              <a:gd name="connsiteY24" fmla="*/ 0 h 1811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89213" h="1811553">
                <a:moveTo>
                  <a:pt x="2150164" y="113773"/>
                </a:moveTo>
                <a:lnTo>
                  <a:pt x="2655476" y="469395"/>
                </a:lnTo>
                <a:cubicBezTo>
                  <a:pt x="2724937" y="612627"/>
                  <a:pt x="2790110" y="774578"/>
                  <a:pt x="2828170" y="895281"/>
                </a:cubicBezTo>
                <a:cubicBezTo>
                  <a:pt x="2845006" y="1009922"/>
                  <a:pt x="2872906" y="1094971"/>
                  <a:pt x="2883834" y="1193615"/>
                </a:cubicBezTo>
                <a:cubicBezTo>
                  <a:pt x="2898597" y="1276508"/>
                  <a:pt x="2882583" y="1383685"/>
                  <a:pt x="2840612" y="1449135"/>
                </a:cubicBezTo>
                <a:cubicBezTo>
                  <a:pt x="2801112" y="1388173"/>
                  <a:pt x="2764708" y="1276910"/>
                  <a:pt x="2632493" y="1060062"/>
                </a:cubicBezTo>
                <a:cubicBezTo>
                  <a:pt x="2521003" y="837054"/>
                  <a:pt x="2268591" y="370791"/>
                  <a:pt x="2150164" y="113773"/>
                </a:cubicBezTo>
                <a:close/>
                <a:moveTo>
                  <a:pt x="1348782" y="0"/>
                </a:moveTo>
                <a:cubicBezTo>
                  <a:pt x="1445338" y="154432"/>
                  <a:pt x="1639668" y="165874"/>
                  <a:pt x="1714668" y="204372"/>
                </a:cubicBezTo>
                <a:cubicBezTo>
                  <a:pt x="1723722" y="285320"/>
                  <a:pt x="1831199" y="402612"/>
                  <a:pt x="1866896" y="462766"/>
                </a:cubicBezTo>
                <a:cubicBezTo>
                  <a:pt x="1913125" y="544588"/>
                  <a:pt x="1935949" y="596454"/>
                  <a:pt x="1973469" y="669299"/>
                </a:cubicBezTo>
                <a:cubicBezTo>
                  <a:pt x="1909251" y="682689"/>
                  <a:pt x="1863715" y="712895"/>
                  <a:pt x="1866010" y="762998"/>
                </a:cubicBezTo>
                <a:cubicBezTo>
                  <a:pt x="1884495" y="971782"/>
                  <a:pt x="2517373" y="1008755"/>
                  <a:pt x="2733769" y="1271909"/>
                </a:cubicBezTo>
                <a:cubicBezTo>
                  <a:pt x="2839248" y="1365427"/>
                  <a:pt x="2779441" y="1512521"/>
                  <a:pt x="2694623" y="1524483"/>
                </a:cubicBezTo>
                <a:cubicBezTo>
                  <a:pt x="2575007" y="1522308"/>
                  <a:pt x="2538107" y="1485627"/>
                  <a:pt x="2385869" y="1470403"/>
                </a:cubicBezTo>
                <a:cubicBezTo>
                  <a:pt x="2333676" y="1639614"/>
                  <a:pt x="2280982" y="1755416"/>
                  <a:pt x="2214278" y="1811553"/>
                </a:cubicBezTo>
                <a:cubicBezTo>
                  <a:pt x="2147576" y="1804531"/>
                  <a:pt x="2033271" y="1685187"/>
                  <a:pt x="2074819" y="1450562"/>
                </a:cubicBezTo>
                <a:cubicBezTo>
                  <a:pt x="1992109" y="1541380"/>
                  <a:pt x="1856720" y="1716561"/>
                  <a:pt x="1739085" y="1756177"/>
                </a:cubicBezTo>
                <a:cubicBezTo>
                  <a:pt x="1647742" y="1688758"/>
                  <a:pt x="1625791" y="1561162"/>
                  <a:pt x="1648664" y="1466917"/>
                </a:cubicBezTo>
                <a:cubicBezTo>
                  <a:pt x="1575908" y="1517602"/>
                  <a:pt x="1475987" y="1575732"/>
                  <a:pt x="1376671" y="1585086"/>
                </a:cubicBezTo>
                <a:cubicBezTo>
                  <a:pt x="1265755" y="1421973"/>
                  <a:pt x="1344050" y="1304532"/>
                  <a:pt x="1415819" y="1219713"/>
                </a:cubicBezTo>
                <a:cubicBezTo>
                  <a:pt x="1106992" y="1284958"/>
                  <a:pt x="922130" y="1226237"/>
                  <a:pt x="665501" y="1160992"/>
                </a:cubicBezTo>
                <a:cubicBezTo>
                  <a:pt x="467591" y="1128369"/>
                  <a:pt x="282729" y="1004403"/>
                  <a:pt x="0" y="1010928"/>
                </a:cubicBezTo>
                <a:lnTo>
                  <a:pt x="13050" y="169268"/>
                </a:lnTo>
                <a:cubicBezTo>
                  <a:pt x="722590" y="234513"/>
                  <a:pt x="1132701" y="28762"/>
                  <a:pt x="1348782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50000"/>
                  <a:lumOff val="50000"/>
                </a:schemeClr>
              </a:gs>
              <a:gs pos="100000">
                <a:schemeClr val="accent2">
                  <a:lumMod val="50000"/>
                  <a:lumOff val="50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Oval 49"/>
          <p:cNvSpPr/>
          <p:nvPr/>
        </p:nvSpPr>
        <p:spPr>
          <a:xfrm>
            <a:off x="4209001" y="1555979"/>
            <a:ext cx="576064" cy="5760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32AEB8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4209001" y="2414740"/>
            <a:ext cx="576064" cy="5760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32AEB8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4209001" y="3256359"/>
            <a:ext cx="576064" cy="5760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32AEB8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885952" y="1667069"/>
            <a:ext cx="3672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cs typeface="Arial" pitchFamily="34" charset="0"/>
              </a:rPr>
              <a:t>Huấn</a:t>
            </a:r>
            <a:r>
              <a:rPr lang="en-US" altLang="ko-KR" sz="1600" dirty="0">
                <a:cs typeface="Arial" pitchFamily="34" charset="0"/>
              </a:rPr>
              <a:t> </a:t>
            </a:r>
            <a:r>
              <a:rPr lang="en-US" altLang="ko-KR" sz="1600" dirty="0" err="1">
                <a:cs typeface="Arial" pitchFamily="34" charset="0"/>
              </a:rPr>
              <a:t>luyện</a:t>
            </a:r>
            <a:r>
              <a:rPr lang="en-US" altLang="ko-KR" sz="1600" dirty="0">
                <a:cs typeface="Arial" pitchFamily="34" charset="0"/>
              </a:rPr>
              <a:t> </a:t>
            </a:r>
            <a:r>
              <a:rPr lang="en-US" altLang="ko-KR" sz="1600" dirty="0" err="1">
                <a:cs typeface="Arial" pitchFamily="34" charset="0"/>
              </a:rPr>
              <a:t>cùng</a:t>
            </a:r>
            <a:r>
              <a:rPr lang="en-US" altLang="ko-KR" sz="1600" dirty="0">
                <a:cs typeface="Arial" pitchFamily="34" charset="0"/>
              </a:rPr>
              <a:t> </a:t>
            </a:r>
            <a:r>
              <a:rPr lang="en-US" altLang="ko-KR" sz="1600" dirty="0" err="1">
                <a:cs typeface="Arial" pitchFamily="34" charset="0"/>
              </a:rPr>
              <a:t>dữ</a:t>
            </a:r>
            <a:r>
              <a:rPr lang="en-US" altLang="ko-KR" sz="1600" dirty="0">
                <a:cs typeface="Arial" pitchFamily="34" charset="0"/>
              </a:rPr>
              <a:t> </a:t>
            </a:r>
            <a:r>
              <a:rPr lang="en-US" altLang="ko-KR" sz="1600" dirty="0" err="1">
                <a:cs typeface="Arial" pitchFamily="34" charset="0"/>
              </a:rPr>
              <a:t>liệu</a:t>
            </a:r>
            <a:r>
              <a:rPr lang="en-US" altLang="ko-KR" sz="1600" dirty="0">
                <a:cs typeface="Arial" pitchFamily="34" charset="0"/>
              </a:rPr>
              <a:t> </a:t>
            </a:r>
            <a:r>
              <a:rPr lang="en-US" altLang="ko-KR" sz="1600" dirty="0" err="1">
                <a:cs typeface="Arial" pitchFamily="34" charset="0"/>
              </a:rPr>
              <a:t>có</a:t>
            </a:r>
            <a:r>
              <a:rPr lang="en-US" altLang="ko-KR" sz="1600" dirty="0">
                <a:cs typeface="Arial" pitchFamily="34" charset="0"/>
              </a:rPr>
              <a:t> </a:t>
            </a:r>
            <a:r>
              <a:rPr lang="en-US" altLang="ko-KR" sz="1600" dirty="0" err="1">
                <a:cs typeface="Arial" pitchFamily="34" charset="0"/>
              </a:rPr>
              <a:t>phông</a:t>
            </a:r>
            <a:r>
              <a:rPr lang="en-US" altLang="ko-KR" sz="1600" dirty="0">
                <a:cs typeface="Arial" pitchFamily="34" charset="0"/>
              </a:rPr>
              <a:t> </a:t>
            </a:r>
            <a:r>
              <a:rPr lang="en-US" altLang="ko-KR" sz="1600" dirty="0" err="1">
                <a:cs typeface="Arial" pitchFamily="34" charset="0"/>
              </a:rPr>
              <a:t>nền</a:t>
            </a:r>
            <a:endParaRPr lang="ko-KR" altLang="en-US" sz="1600" dirty="0">
              <a:cs typeface="Arial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885952" y="2563918"/>
            <a:ext cx="3672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cs typeface="Arial" pitchFamily="34" charset="0"/>
              </a:rPr>
              <a:t>Kết</a:t>
            </a:r>
            <a:r>
              <a:rPr lang="en-US" altLang="ko-KR" sz="1600" dirty="0">
                <a:cs typeface="Arial" pitchFamily="34" charset="0"/>
              </a:rPr>
              <a:t> </a:t>
            </a:r>
            <a:r>
              <a:rPr lang="en-US" altLang="ko-KR" sz="1600" dirty="0" err="1">
                <a:cs typeface="Arial" pitchFamily="34" charset="0"/>
              </a:rPr>
              <a:t>hợp</a:t>
            </a:r>
            <a:r>
              <a:rPr lang="en-US" altLang="ko-KR" sz="1600" dirty="0">
                <a:cs typeface="Arial" pitchFamily="34" charset="0"/>
              </a:rPr>
              <a:t> </a:t>
            </a:r>
            <a:r>
              <a:rPr lang="en-US" altLang="ko-KR" sz="1600" dirty="0" err="1">
                <a:cs typeface="Arial" pitchFamily="34" charset="0"/>
              </a:rPr>
              <a:t>bảng</a:t>
            </a:r>
            <a:r>
              <a:rPr lang="en-US" altLang="ko-KR" sz="1600" dirty="0">
                <a:cs typeface="Arial" pitchFamily="34" charset="0"/>
              </a:rPr>
              <a:t> </a:t>
            </a:r>
            <a:r>
              <a:rPr lang="en-US" altLang="ko-KR" sz="1600" dirty="0" err="1">
                <a:cs typeface="Arial" pitchFamily="34" charset="0"/>
              </a:rPr>
              <a:t>điểm</a:t>
            </a:r>
            <a:r>
              <a:rPr lang="en-US" altLang="ko-KR" sz="1600" dirty="0">
                <a:cs typeface="Arial" pitchFamily="34" charset="0"/>
              </a:rPr>
              <a:t> online</a:t>
            </a:r>
            <a:endParaRPr lang="ko-KR" altLang="en-US" sz="1600" dirty="0">
              <a:cs typeface="Arial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885952" y="3421607"/>
            <a:ext cx="3672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cs typeface="Arial" pitchFamily="34" charset="0"/>
              </a:rPr>
              <a:t>Tối</a:t>
            </a:r>
            <a:r>
              <a:rPr lang="en-US" altLang="ko-KR" sz="1600" dirty="0">
                <a:cs typeface="Arial" pitchFamily="34" charset="0"/>
              </a:rPr>
              <a:t> </a:t>
            </a:r>
            <a:r>
              <a:rPr lang="en-US" altLang="ko-KR" sz="1600" dirty="0" err="1">
                <a:cs typeface="Arial" pitchFamily="34" charset="0"/>
              </a:rPr>
              <a:t>ưu</a:t>
            </a:r>
            <a:r>
              <a:rPr lang="en-US" altLang="ko-KR" sz="1600" dirty="0">
                <a:cs typeface="Arial" pitchFamily="34" charset="0"/>
              </a:rPr>
              <a:t> </a:t>
            </a:r>
            <a:r>
              <a:rPr lang="en-US" altLang="ko-KR" sz="1600" dirty="0" err="1">
                <a:cs typeface="Arial" pitchFamily="34" charset="0"/>
              </a:rPr>
              <a:t>hóa</a:t>
            </a:r>
            <a:r>
              <a:rPr lang="en-US" altLang="ko-KR" sz="1600" dirty="0">
                <a:cs typeface="Arial" pitchFamily="34" charset="0"/>
              </a:rPr>
              <a:t> </a:t>
            </a:r>
            <a:r>
              <a:rPr lang="en-US" altLang="ko-KR" sz="1600" dirty="0" err="1">
                <a:cs typeface="Arial" pitchFamily="34" charset="0"/>
              </a:rPr>
              <a:t>giải</a:t>
            </a:r>
            <a:r>
              <a:rPr lang="en-US" altLang="ko-KR" sz="1600" dirty="0">
                <a:cs typeface="Arial" pitchFamily="34" charset="0"/>
              </a:rPr>
              <a:t> </a:t>
            </a:r>
            <a:r>
              <a:rPr lang="en-US" altLang="ko-KR" sz="1600" dirty="0" err="1">
                <a:cs typeface="Arial" pitchFamily="34" charset="0"/>
              </a:rPr>
              <a:t>thuật</a:t>
            </a:r>
            <a:endParaRPr lang="ko-KR" altLang="en-US" sz="1600" dirty="0">
              <a:cs typeface="Arial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175597" y="1613179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175597" y="2471940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175597" y="3313559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29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561194"/>
            <a:ext cx="9144000" cy="576063"/>
          </a:xfrm>
        </p:spPr>
        <p:txBody>
          <a:bodyPr/>
          <a:lstStyle/>
          <a:p>
            <a:r>
              <a:rPr lang="en-US" altLang="ko-KR" sz="3600" dirty="0" err="1">
                <a:solidFill>
                  <a:schemeClr val="tx1"/>
                </a:solidFill>
              </a:rPr>
              <a:t>Em</a:t>
            </a:r>
            <a:r>
              <a:rPr lang="en-US" altLang="ko-KR" sz="3600" dirty="0">
                <a:solidFill>
                  <a:schemeClr val="tx1"/>
                </a:solidFill>
              </a:rPr>
              <a:t> </a:t>
            </a:r>
            <a:r>
              <a:rPr lang="en-US" altLang="ko-KR" sz="3600" dirty="0" err="1">
                <a:solidFill>
                  <a:schemeClr val="tx1"/>
                </a:solidFill>
              </a:rPr>
              <a:t>xin</a:t>
            </a:r>
            <a:r>
              <a:rPr lang="en-US" altLang="ko-KR" sz="3600" dirty="0">
                <a:solidFill>
                  <a:schemeClr val="tx1"/>
                </a:solidFill>
              </a:rPr>
              <a:t> </a:t>
            </a:r>
            <a:r>
              <a:rPr lang="en-US" altLang="ko-KR" sz="3600" dirty="0" err="1">
                <a:solidFill>
                  <a:schemeClr val="tx1"/>
                </a:solidFill>
              </a:rPr>
              <a:t>chân</a:t>
            </a:r>
            <a:r>
              <a:rPr lang="en-US" altLang="ko-KR" sz="3600" dirty="0">
                <a:solidFill>
                  <a:schemeClr val="tx1"/>
                </a:solidFill>
              </a:rPr>
              <a:t> </a:t>
            </a:r>
            <a:r>
              <a:rPr lang="en-US" altLang="ko-KR" sz="3600" dirty="0" err="1">
                <a:solidFill>
                  <a:schemeClr val="tx1"/>
                </a:solidFill>
              </a:rPr>
              <a:t>thành</a:t>
            </a:r>
            <a:r>
              <a:rPr lang="en-US" altLang="ko-KR" sz="3600" dirty="0">
                <a:solidFill>
                  <a:schemeClr val="tx1"/>
                </a:solidFill>
              </a:rPr>
              <a:t> </a:t>
            </a:r>
            <a:r>
              <a:rPr lang="en-US" altLang="ko-KR" sz="3600" dirty="0" err="1">
                <a:solidFill>
                  <a:schemeClr val="tx1"/>
                </a:solidFill>
              </a:rPr>
              <a:t>cám</a:t>
            </a:r>
            <a:r>
              <a:rPr lang="en-US" altLang="ko-KR" sz="3600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ơn</a:t>
            </a:r>
            <a:r>
              <a:rPr lang="en-US" altLang="ko-KR" dirty="0">
                <a:solidFill>
                  <a:schemeClr val="tx1"/>
                </a:solidFill>
              </a:rPr>
              <a:t>!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00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00547"/>
            <a:ext cx="9144000" cy="725417"/>
          </a:xfrm>
        </p:spPr>
        <p:txBody>
          <a:bodyPr/>
          <a:lstStyle/>
          <a:p>
            <a:r>
              <a:rPr lang="en-US" altLang="ko-KR" sz="2400" b="1" dirty="0" err="1" smtClean="0"/>
              <a:t>Đặt</a:t>
            </a:r>
            <a:r>
              <a:rPr lang="en-US" altLang="ko-KR" sz="2400" b="1" dirty="0" smtClean="0"/>
              <a:t> </a:t>
            </a:r>
            <a:r>
              <a:rPr lang="en-US" altLang="ko-KR" sz="2400" b="1" dirty="0" err="1" smtClean="0"/>
              <a:t>vấn</a:t>
            </a:r>
            <a:r>
              <a:rPr lang="en-US" altLang="ko-KR" sz="2400" b="1" dirty="0" smtClean="0"/>
              <a:t> </a:t>
            </a:r>
            <a:r>
              <a:rPr lang="en-US" altLang="ko-KR" sz="2400" b="1" dirty="0" err="1" smtClean="0"/>
              <a:t>đề</a:t>
            </a:r>
            <a:endParaRPr lang="ko-KR" alt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0" y="989608"/>
            <a:ext cx="9144000" cy="3888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Oval 8"/>
          <p:cNvSpPr/>
          <p:nvPr/>
        </p:nvSpPr>
        <p:spPr>
          <a:xfrm>
            <a:off x="488421" y="1827055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Oval 9"/>
          <p:cNvSpPr/>
          <p:nvPr/>
        </p:nvSpPr>
        <p:spPr>
          <a:xfrm>
            <a:off x="455017" y="3363680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243282" y="1689001"/>
            <a:ext cx="3412173" cy="1237404"/>
            <a:chOff x="803640" y="3362835"/>
            <a:chExt cx="2059657" cy="1237404"/>
          </a:xfrm>
        </p:grpSpPr>
        <p:sp>
          <p:nvSpPr>
            <p:cNvPr id="15" name="TextBox 14"/>
            <p:cNvSpPr txBox="1"/>
            <p:nvPr/>
          </p:nvSpPr>
          <p:spPr>
            <a:xfrm>
              <a:off x="803640" y="3646132"/>
              <a:ext cx="205965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Giáo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viên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phải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bỏ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quá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nhiều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thời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gian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làm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những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việc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không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liên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solidFill>
                    <a:schemeClr val="bg1"/>
                  </a:solidFill>
                  <a:cs typeface="Arial" pitchFamily="34" charset="0"/>
                </a:rPr>
                <a:t>quan</a:t>
              </a:r>
              <a:r>
                <a:rPr lang="en-US" altLang="ko-KR" sz="14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solidFill>
                    <a:schemeClr val="bg1"/>
                  </a:solidFill>
                  <a:cs typeface="Arial" pitchFamily="34" charset="0"/>
                </a:rPr>
                <a:t>đến</a:t>
              </a:r>
              <a:r>
                <a:rPr lang="en-US" altLang="ko-KR" sz="14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solidFill>
                    <a:schemeClr val="bg1"/>
                  </a:solidFill>
                  <a:cs typeface="Arial" pitchFamily="34" charset="0"/>
                </a:rPr>
                <a:t>giảng</a:t>
              </a:r>
              <a:r>
                <a:rPr lang="en-US" altLang="ko-KR" sz="14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solidFill>
                    <a:schemeClr val="bg1"/>
                  </a:solidFill>
                  <a:cs typeface="Arial" pitchFamily="34" charset="0"/>
                </a:rPr>
                <a:t>dạy</a:t>
              </a:r>
              <a:r>
                <a:rPr lang="en-US" altLang="ko-KR" sz="1400" dirty="0" smtClean="0">
                  <a:solidFill>
                    <a:schemeClr val="bg1"/>
                  </a:solidFill>
                  <a:cs typeface="Arial" pitchFamily="34" charset="0"/>
                </a:rPr>
                <a:t>. VD: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đ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  <a:sym typeface="Wingdings" panose="05000000000000000000" pitchFamily="2" charset="2"/>
                </a:rPr>
                <a:t>iểm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  <a:sym typeface="Wingdings" panose="05000000000000000000" pitchFamily="2" charset="2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  <a:sym typeface="Wingdings" panose="05000000000000000000" pitchFamily="2" charset="2"/>
                </a:rPr>
                <a:t>danh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  <a:sym typeface="Wingdings" panose="05000000000000000000" pitchFamily="2" charset="2"/>
                </a:rPr>
                <a:t>, NHẬP ĐIỂM </a:t>
              </a:r>
              <a:r>
                <a:rPr lang="en-US" altLang="ko-KR" sz="1400" dirty="0" smtClean="0">
                  <a:solidFill>
                    <a:schemeClr val="bg1"/>
                  </a:solidFill>
                  <a:cs typeface="Arial" pitchFamily="34" charset="0"/>
                  <a:sym typeface="Wingdings" panose="05000000000000000000" pitchFamily="2" charset="2"/>
                </a:rPr>
                <a:t>THI…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3640" y="3362835"/>
              <a:ext cx="205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Lãng</a:t>
              </a:r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phí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261349" y="3263558"/>
            <a:ext cx="3071226" cy="1021961"/>
            <a:chOff x="803640" y="3362835"/>
            <a:chExt cx="2059657" cy="1021961"/>
          </a:xfrm>
        </p:grpSpPr>
        <p:sp>
          <p:nvSpPr>
            <p:cNvPr id="18" name="TextBox 17"/>
            <p:cNvSpPr txBox="1"/>
            <p:nvPr/>
          </p:nvSpPr>
          <p:spPr>
            <a:xfrm>
              <a:off x="803640" y="3646132"/>
              <a:ext cx="20596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 err="1" smtClean="0">
                  <a:solidFill>
                    <a:schemeClr val="bg1"/>
                  </a:solidFill>
                  <a:cs typeface="Arial" pitchFamily="34" charset="0"/>
                </a:rPr>
                <a:t>Mỗi</a:t>
              </a:r>
              <a:r>
                <a:rPr lang="en-US" altLang="ko-KR" sz="14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solidFill>
                    <a:schemeClr val="bg1"/>
                  </a:solidFill>
                  <a:cs typeface="Arial" pitchFamily="34" charset="0"/>
                </a:rPr>
                <a:t>giáo</a:t>
              </a:r>
              <a:r>
                <a:rPr lang="en-US" altLang="ko-KR" sz="14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solidFill>
                    <a:schemeClr val="bg1"/>
                  </a:solidFill>
                  <a:cs typeface="Arial" pitchFamily="34" charset="0"/>
                </a:rPr>
                <a:t>viên</a:t>
              </a:r>
              <a:r>
                <a:rPr lang="en-US" altLang="ko-KR" sz="14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solidFill>
                    <a:schemeClr val="bg1"/>
                  </a:solidFill>
                  <a:cs typeface="Arial" pitchFamily="34" charset="0"/>
                </a:rPr>
                <a:t>phải</a:t>
              </a:r>
              <a:r>
                <a:rPr lang="en-US" altLang="ko-KR" sz="14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solidFill>
                    <a:schemeClr val="bg1"/>
                  </a:solidFill>
                  <a:cs typeface="Arial" pitchFamily="34" charset="0"/>
                </a:rPr>
                <a:t>chấm</a:t>
              </a:r>
              <a:r>
                <a:rPr lang="en-US" altLang="ko-KR" sz="14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solidFill>
                    <a:schemeClr val="bg1"/>
                  </a:solidFill>
                  <a:cs typeface="Arial" pitchFamily="34" charset="0"/>
                </a:rPr>
                <a:t>và</a:t>
              </a:r>
              <a:r>
                <a:rPr lang="en-US" altLang="ko-KR" sz="14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solidFill>
                    <a:schemeClr val="bg1"/>
                  </a:solidFill>
                  <a:cs typeface="Arial" pitchFamily="34" charset="0"/>
                </a:rPr>
                <a:t>nhập</a:t>
              </a:r>
              <a:r>
                <a:rPr lang="en-US" altLang="ko-KR" sz="14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solidFill>
                    <a:schemeClr val="bg1"/>
                  </a:solidFill>
                  <a:cs typeface="Arial" pitchFamily="34" charset="0"/>
                </a:rPr>
                <a:t>điểm</a:t>
              </a:r>
              <a:r>
                <a:rPr lang="en-US" altLang="ko-KR" sz="14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solidFill>
                    <a:schemeClr val="bg1"/>
                  </a:solidFill>
                  <a:cs typeface="Arial" pitchFamily="34" charset="0"/>
                </a:rPr>
                <a:t>cho</a:t>
              </a:r>
              <a:r>
                <a:rPr lang="en-US" altLang="ko-KR" sz="14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solidFill>
                    <a:schemeClr val="bg1"/>
                  </a:solidFill>
                  <a:cs typeface="Arial" pitchFamily="34" charset="0"/>
                </a:rPr>
                <a:t>gần</a:t>
              </a:r>
              <a:r>
                <a:rPr lang="en-US" altLang="ko-KR" sz="1400" dirty="0" smtClean="0">
                  <a:solidFill>
                    <a:schemeClr val="bg1"/>
                  </a:solidFill>
                  <a:cs typeface="Arial" pitchFamily="34" charset="0"/>
                </a:rPr>
                <a:t> 2000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bài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kiểm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tra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mỗi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học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cs typeface="Arial" pitchFamily="34" charset="0"/>
                </a:rPr>
                <a:t>kỳ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3640" y="3362835"/>
              <a:ext cx="205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Quá</a:t>
              </a:r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tải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437158" y="1884254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21613" y="3420879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5029077" y="2039422"/>
            <a:ext cx="1224136" cy="12241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6512953" y="1779662"/>
            <a:ext cx="2291857" cy="2308324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HỆ THỐNG NHẬP </a:t>
            </a:r>
            <a:r>
              <a:rPr lang="en-US" altLang="ko-KR" sz="2400" b="1" dirty="0" smtClean="0">
                <a:solidFill>
                  <a:schemeClr val="bg1"/>
                </a:solidFill>
                <a:cs typeface="Arial" pitchFamily="34" charset="0"/>
              </a:rPr>
              <a:t>ĐIỂM </a:t>
            </a:r>
          </a:p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bg1"/>
                </a:solidFill>
                <a:cs typeface="Arial" pitchFamily="34" charset="0"/>
              </a:rPr>
              <a:t>TỰ ĐỘNG TỪ ẢNH BÀI THI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Right Arrow 3"/>
          <p:cNvSpPr/>
          <p:nvPr/>
        </p:nvSpPr>
        <p:spPr>
          <a:xfrm rot="1533484">
            <a:off x="5029077" y="2429633"/>
            <a:ext cx="1224136" cy="34666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Right Arrow 26"/>
          <p:cNvSpPr/>
          <p:nvPr/>
        </p:nvSpPr>
        <p:spPr>
          <a:xfrm rot="20458744">
            <a:off x="4997467" y="3345857"/>
            <a:ext cx="1224136" cy="34666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6337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1" grpId="0" animBg="1"/>
      <p:bldP spid="4" grpId="0" animBg="1"/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0301"/>
            <a:ext cx="2946994" cy="291319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41883" y="85121"/>
            <a:ext cx="5508104" cy="481304"/>
          </a:xfrm>
        </p:spPr>
        <p:txBody>
          <a:bodyPr/>
          <a:lstStyle/>
          <a:p>
            <a:r>
              <a:rPr lang="en-US" altLang="ko-KR" sz="2400" b="1" dirty="0" err="1"/>
              <a:t>Mục</a:t>
            </a:r>
            <a:r>
              <a:rPr lang="en-US" altLang="ko-KR" sz="2400" b="1" dirty="0"/>
              <a:t> </a:t>
            </a:r>
            <a:r>
              <a:rPr lang="en-US" altLang="ko-KR" sz="2400" b="1" dirty="0" err="1"/>
              <a:t>tiêu</a:t>
            </a:r>
            <a:r>
              <a:rPr lang="en-US" altLang="ko-KR" sz="2400" b="1" dirty="0"/>
              <a:t> </a:t>
            </a:r>
            <a:r>
              <a:rPr lang="en-US" altLang="ko-KR" sz="2400" b="1" dirty="0" err="1"/>
              <a:t>và</a:t>
            </a:r>
            <a:r>
              <a:rPr lang="en-US" altLang="ko-KR" sz="2400" b="1" dirty="0"/>
              <a:t> </a:t>
            </a:r>
            <a:r>
              <a:rPr lang="en-US" altLang="ko-KR" sz="2400" b="1" dirty="0" err="1"/>
              <a:t>nội</a:t>
            </a:r>
            <a:r>
              <a:rPr lang="en-US" altLang="ko-KR" sz="2400" b="1" dirty="0"/>
              <a:t> dung </a:t>
            </a:r>
            <a:r>
              <a:rPr lang="en-US" altLang="ko-KR" sz="2400" b="1" dirty="0" err="1"/>
              <a:t>thực</a:t>
            </a:r>
            <a:r>
              <a:rPr lang="en-US" altLang="ko-KR" sz="2400" b="1" dirty="0"/>
              <a:t> </a:t>
            </a:r>
            <a:r>
              <a:rPr lang="en-US" altLang="ko-KR" sz="2400" b="1" dirty="0" err="1"/>
              <a:t>hiện</a:t>
            </a:r>
            <a:endParaRPr lang="ko-KR" alt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-115130" y="673354"/>
            <a:ext cx="2396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solidFill>
                  <a:schemeClr val="accent1"/>
                </a:solidFill>
                <a:cs typeface="Arial" pitchFamily="34" charset="0"/>
              </a:rPr>
              <a:t>Giai</a:t>
            </a:r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accent1"/>
                </a:solidFill>
                <a:cs typeface="Arial" pitchFamily="34" charset="0"/>
              </a:rPr>
              <a:t>đoạn</a:t>
            </a:r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2400" b="1" dirty="0" smtClean="0">
                <a:solidFill>
                  <a:schemeClr val="accent1"/>
                </a:solidFill>
                <a:cs typeface="Arial" pitchFamily="34" charset="0"/>
              </a:rPr>
              <a:t>1 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-1" y="1201950"/>
            <a:ext cx="2121423" cy="972603"/>
            <a:chOff x="1886757" y="1065139"/>
            <a:chExt cx="2121423" cy="972603"/>
          </a:xfrm>
        </p:grpSpPr>
        <p:sp>
          <p:nvSpPr>
            <p:cNvPr id="16" name="TextBox 15"/>
            <p:cNvSpPr txBox="1"/>
            <p:nvPr/>
          </p:nvSpPr>
          <p:spPr>
            <a:xfrm>
              <a:off x="1886757" y="1299078"/>
              <a:ext cx="212142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Giáo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viên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chấm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điểm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xong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sau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đó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để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bài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thi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vào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khu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vực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nhận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dạng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063141" y="1065139"/>
              <a:ext cx="1734772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31" name="Picture 30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806"/>
          <a:stretch/>
        </p:blipFill>
        <p:spPr>
          <a:xfrm>
            <a:off x="2513994" y="2007129"/>
            <a:ext cx="3960440" cy="335954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201220" y="673354"/>
            <a:ext cx="2396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solidFill>
                  <a:schemeClr val="accent1"/>
                </a:solidFill>
                <a:cs typeface="Arial" pitchFamily="34" charset="0"/>
              </a:rPr>
              <a:t>Giai</a:t>
            </a:r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accent1"/>
                </a:solidFill>
                <a:cs typeface="Arial" pitchFamily="34" charset="0"/>
              </a:rPr>
              <a:t>đoạn</a:t>
            </a:r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2400" b="1" dirty="0" smtClean="0">
                <a:solidFill>
                  <a:schemeClr val="accent1"/>
                </a:solidFill>
                <a:cs typeface="Arial" pitchFamily="34" charset="0"/>
              </a:rPr>
              <a:t>2 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2797881" y="1183868"/>
            <a:ext cx="3203407" cy="545765"/>
            <a:chOff x="1371916" y="1065139"/>
            <a:chExt cx="3203407" cy="545765"/>
          </a:xfrm>
        </p:grpSpPr>
        <p:sp>
          <p:nvSpPr>
            <p:cNvPr id="35" name="TextBox 34"/>
            <p:cNvSpPr txBox="1"/>
            <p:nvPr/>
          </p:nvSpPr>
          <p:spPr>
            <a:xfrm>
              <a:off x="1371916" y="1303127"/>
              <a:ext cx="32034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Tiến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hành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cắt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và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nhận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dạng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thông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tin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063141" y="1065139"/>
              <a:ext cx="1734772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6660232" y="673354"/>
            <a:ext cx="2396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solidFill>
                  <a:schemeClr val="accent1"/>
                </a:solidFill>
                <a:cs typeface="Arial" pitchFamily="34" charset="0"/>
              </a:rPr>
              <a:t>Giai</a:t>
            </a:r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accent1"/>
                </a:solidFill>
                <a:cs typeface="Arial" pitchFamily="34" charset="0"/>
              </a:rPr>
              <a:t>đoạn</a:t>
            </a:r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 </a:t>
            </a:r>
            <a:r>
              <a:rPr lang="en-US" altLang="ko-KR" sz="2400" b="1" dirty="0" smtClean="0">
                <a:solidFill>
                  <a:schemeClr val="accent1"/>
                </a:solidFill>
                <a:cs typeface="Arial" pitchFamily="34" charset="0"/>
              </a:rPr>
              <a:t>3 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804174" y="1183868"/>
            <a:ext cx="2108845" cy="761208"/>
            <a:chOff x="1919197" y="1065139"/>
            <a:chExt cx="2108845" cy="761208"/>
          </a:xfrm>
        </p:grpSpPr>
        <p:sp>
          <p:nvSpPr>
            <p:cNvPr id="40" name="TextBox 39"/>
            <p:cNvSpPr txBox="1"/>
            <p:nvPr/>
          </p:nvSpPr>
          <p:spPr>
            <a:xfrm>
              <a:off x="1919197" y="1303127"/>
              <a:ext cx="21088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Đưa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thông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tin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đã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nhận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dạng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vào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file Excel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063141" y="1065139"/>
              <a:ext cx="1734772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529" t="-1" r="-1" b="2499"/>
          <a:stretch/>
        </p:blipFill>
        <p:spPr>
          <a:xfrm>
            <a:off x="5597951" y="2174553"/>
            <a:ext cx="4348397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42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39752" y="1491630"/>
            <a:ext cx="5472608" cy="2232248"/>
          </a:xfrm>
        </p:spPr>
        <p:txBody>
          <a:bodyPr/>
          <a:lstStyle/>
          <a:p>
            <a:r>
              <a:rPr lang="en-US" sz="6600" b="1" dirty="0" smtClean="0">
                <a:solidFill>
                  <a:schemeClr val="tx1"/>
                </a:solidFill>
              </a:rPr>
              <a:t>LÝ THUYẾT </a:t>
            </a:r>
          </a:p>
          <a:p>
            <a:r>
              <a:rPr lang="en-US" sz="6600" b="1" dirty="0" smtClean="0">
                <a:solidFill>
                  <a:schemeClr val="tx1"/>
                </a:solidFill>
              </a:rPr>
              <a:t>TỔNG QUAN</a:t>
            </a:r>
            <a:endParaRPr lang="vi-VN" sz="6600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547664" cy="5143500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/>
              <a:t>02</a:t>
            </a:r>
            <a:endParaRPr lang="vi-VN" sz="8000" dirty="0"/>
          </a:p>
        </p:txBody>
      </p:sp>
    </p:spTree>
    <p:extLst>
      <p:ext uri="{BB962C8B-B14F-4D97-AF65-F5344CB8AC3E}">
        <p14:creationId xmlns:p14="http://schemas.microsoft.com/office/powerpoint/2010/main" val="113569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49444" y="198939"/>
            <a:ext cx="4451139" cy="309429"/>
          </a:xfrm>
        </p:spPr>
        <p:txBody>
          <a:bodyPr/>
          <a:lstStyle/>
          <a:p>
            <a:r>
              <a:rPr lang="en-US" altLang="ko-KR" sz="2400" b="1" dirty="0" err="1"/>
              <a:t>Phát</a:t>
            </a:r>
            <a:r>
              <a:rPr lang="en-US" altLang="ko-KR" sz="2400" b="1" dirty="0"/>
              <a:t> </a:t>
            </a:r>
            <a:r>
              <a:rPr lang="en-US" altLang="ko-KR" sz="2400" b="1" dirty="0" err="1"/>
              <a:t>hiện</a:t>
            </a:r>
            <a:r>
              <a:rPr lang="en-US" altLang="ko-KR" sz="2400" b="1" dirty="0"/>
              <a:t> </a:t>
            </a:r>
            <a:r>
              <a:rPr lang="en-US" altLang="ko-KR" sz="2400" b="1" dirty="0" err="1"/>
              <a:t>văn</a:t>
            </a:r>
            <a:r>
              <a:rPr lang="en-US" altLang="ko-KR" sz="2400" b="1" dirty="0"/>
              <a:t> </a:t>
            </a:r>
            <a:r>
              <a:rPr lang="en-US" altLang="ko-KR" sz="2400" b="1" dirty="0" err="1"/>
              <a:t>bản</a:t>
            </a:r>
            <a:r>
              <a:rPr lang="en-US" altLang="ko-KR" sz="2400" b="1" dirty="0"/>
              <a:t> </a:t>
            </a:r>
            <a:endParaRPr lang="ko-KR" alt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0" y="585265"/>
            <a:ext cx="9144000" cy="40324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331640" y="4662069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cs typeface="Arial" pitchFamily="34" charset="0"/>
              </a:rPr>
              <a:t>Kiến</a:t>
            </a:r>
            <a:r>
              <a:rPr lang="en-US" altLang="ko-KR" sz="1600" dirty="0">
                <a:cs typeface="Arial" pitchFamily="34" charset="0"/>
              </a:rPr>
              <a:t> </a:t>
            </a:r>
            <a:r>
              <a:rPr lang="en-US" altLang="ko-KR" sz="1600" dirty="0" err="1">
                <a:cs typeface="Arial" pitchFamily="34" charset="0"/>
              </a:rPr>
              <a:t>trúc</a:t>
            </a:r>
            <a:r>
              <a:rPr lang="en-US" altLang="ko-KR" sz="1600" dirty="0">
                <a:cs typeface="Arial" pitchFamily="34" charset="0"/>
              </a:rPr>
              <a:t> EAST</a:t>
            </a:r>
            <a:endParaRPr lang="ko-KR" altLang="en-US" sz="1600" dirty="0"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22201" y="1405232"/>
            <a:ext cx="3098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Phân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tách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hàng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(Line Segmentation)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87794" y="4646662"/>
            <a:ext cx="2358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Scale Space Technique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554100" y="4237368"/>
            <a:ext cx="2933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Phân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tách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từ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(Word Segmentation)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29295" y="776504"/>
            <a:ext cx="45719" cy="36674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9" name="Picture 38"/>
          <p:cNvPicPr/>
          <p:nvPr/>
        </p:nvPicPr>
        <p:blipFill>
          <a:blip r:embed="rId2"/>
          <a:stretch>
            <a:fillRect/>
          </a:stretch>
        </p:blipFill>
        <p:spPr>
          <a:xfrm>
            <a:off x="360309" y="629621"/>
            <a:ext cx="3861715" cy="3926490"/>
          </a:xfrm>
          <a:prstGeom prst="rect">
            <a:avLst/>
          </a:prstGeom>
        </p:spPr>
      </p:pic>
      <p:pic>
        <p:nvPicPr>
          <p:cNvPr id="40" name="Picture 39"/>
          <p:cNvPicPr/>
          <p:nvPr/>
        </p:nvPicPr>
        <p:blipFill rotWithShape="1">
          <a:blip r:embed="rId3"/>
          <a:srcRect b="10294"/>
          <a:stretch/>
        </p:blipFill>
        <p:spPr bwMode="auto">
          <a:xfrm>
            <a:off x="5391245" y="776504"/>
            <a:ext cx="3038475" cy="5810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1" name="Picture 40"/>
          <p:cNvPicPr/>
          <p:nvPr/>
        </p:nvPicPr>
        <p:blipFill rotWithShape="1">
          <a:blip r:embed="rId4"/>
          <a:srcRect t="-7808" r="11877" b="-1"/>
          <a:stretch/>
        </p:blipFill>
        <p:spPr>
          <a:xfrm>
            <a:off x="5391245" y="1969216"/>
            <a:ext cx="3004949" cy="472361"/>
          </a:xfrm>
          <a:prstGeom prst="rect">
            <a:avLst/>
          </a:prstGeom>
        </p:spPr>
      </p:pic>
      <p:pic>
        <p:nvPicPr>
          <p:cNvPr id="42" name="Picture 41"/>
          <p:cNvPicPr/>
          <p:nvPr/>
        </p:nvPicPr>
        <p:blipFill rotWithShape="1">
          <a:blip r:embed="rId5"/>
          <a:srcRect t="11506" r="14300"/>
          <a:stretch/>
        </p:blipFill>
        <p:spPr>
          <a:xfrm>
            <a:off x="5384055" y="2545280"/>
            <a:ext cx="3012139" cy="438310"/>
          </a:xfrm>
          <a:prstGeom prst="rect">
            <a:avLst/>
          </a:prstGeom>
        </p:spPr>
      </p:pic>
      <p:pic>
        <p:nvPicPr>
          <p:cNvPr id="43" name="Picture 42"/>
          <p:cNvPicPr/>
          <p:nvPr/>
        </p:nvPicPr>
        <p:blipFill rotWithShape="1">
          <a:blip r:embed="rId6"/>
          <a:srcRect l="9700" r="6004"/>
          <a:stretch/>
        </p:blipFill>
        <p:spPr>
          <a:xfrm>
            <a:off x="5391245" y="3488483"/>
            <a:ext cx="3168352" cy="758253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6144664" y="2946004"/>
            <a:ext cx="1480287" cy="305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Blob like feature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68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30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940150" y="-92546"/>
            <a:ext cx="4303242" cy="1080120"/>
          </a:xfrm>
        </p:spPr>
        <p:txBody>
          <a:bodyPr/>
          <a:lstStyle/>
          <a:p>
            <a:r>
              <a:rPr lang="en-US" altLang="ko-KR" sz="3200" b="1" dirty="0" err="1">
                <a:solidFill>
                  <a:schemeClr val="tx1"/>
                </a:solidFill>
              </a:rPr>
              <a:t>Nhận</a:t>
            </a:r>
            <a:r>
              <a:rPr lang="en-US" altLang="ko-KR" sz="3200" b="1" dirty="0">
                <a:solidFill>
                  <a:schemeClr val="tx1"/>
                </a:solidFill>
              </a:rPr>
              <a:t> </a:t>
            </a:r>
            <a:r>
              <a:rPr lang="en-US" altLang="ko-KR" sz="3200" b="1" dirty="0" err="1">
                <a:solidFill>
                  <a:schemeClr val="tx1"/>
                </a:solidFill>
              </a:rPr>
              <a:t>dạng</a:t>
            </a:r>
            <a:r>
              <a:rPr lang="en-US" altLang="ko-KR" sz="3200" b="1" dirty="0">
                <a:solidFill>
                  <a:schemeClr val="tx1"/>
                </a:solidFill>
              </a:rPr>
              <a:t> </a:t>
            </a:r>
            <a:r>
              <a:rPr lang="en-US" altLang="ko-KR" sz="3200" b="1" dirty="0" err="1" smtClean="0">
                <a:solidFill>
                  <a:schemeClr val="tx1"/>
                </a:solidFill>
              </a:rPr>
              <a:t>văn</a:t>
            </a:r>
            <a:r>
              <a:rPr lang="en-US" altLang="ko-KR" sz="3200" b="1" dirty="0">
                <a:solidFill>
                  <a:schemeClr val="tx1"/>
                </a:solidFill>
              </a:rPr>
              <a:t> </a:t>
            </a:r>
            <a:r>
              <a:rPr lang="en-US" altLang="ko-KR" sz="3200" b="1" dirty="0" err="1" smtClean="0">
                <a:solidFill>
                  <a:schemeClr val="tx1"/>
                </a:solidFill>
              </a:rPr>
              <a:t>bản</a:t>
            </a:r>
            <a:endParaRPr lang="en-US" altLang="ko-KR" sz="3200" b="1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95747" y="4659982"/>
            <a:ext cx="3143993" cy="288032"/>
          </a:xfrm>
        </p:spPr>
        <p:txBody>
          <a:bodyPr/>
          <a:lstStyle/>
          <a:p>
            <a:pPr lvl="0"/>
            <a:r>
              <a:rPr lang="en-US" altLang="ko-KR" sz="1600" dirty="0" err="1">
                <a:solidFill>
                  <a:schemeClr val="tx1"/>
                </a:solidFill>
              </a:rPr>
              <a:t>Kiến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trúc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mô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hình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mạng</a:t>
            </a:r>
            <a:r>
              <a:rPr lang="en-US" altLang="ko-KR" sz="1600" dirty="0">
                <a:solidFill>
                  <a:schemeClr val="tx1"/>
                </a:solidFill>
              </a:rPr>
              <a:t> CRNN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39544" y="2148101"/>
            <a:ext cx="37809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cs typeface="Arial" pitchFamily="34" charset="0"/>
              </a:rPr>
              <a:t>CNN: </a:t>
            </a:r>
            <a:r>
              <a:rPr lang="en-US" altLang="ko-KR" sz="1400" dirty="0" err="1">
                <a:cs typeface="Arial" pitchFamily="34" charset="0"/>
              </a:rPr>
              <a:t>Trích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tách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đặc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trưng</a:t>
            </a:r>
            <a:endParaRPr lang="en-US" altLang="ko-KR" sz="1400" dirty="0"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cs typeface="Arial" pitchFamily="34" charset="0"/>
              </a:rPr>
              <a:t>RNN: </a:t>
            </a:r>
            <a:r>
              <a:rPr lang="en-US" sz="1400" dirty="0" err="1">
                <a:cs typeface="Arial" pitchFamily="34" charset="0"/>
              </a:rPr>
              <a:t>Dự</a:t>
            </a:r>
            <a:r>
              <a:rPr lang="en-US" sz="1400" dirty="0">
                <a:cs typeface="Arial" pitchFamily="34" charset="0"/>
              </a:rPr>
              <a:t> </a:t>
            </a:r>
            <a:r>
              <a:rPr lang="en-US" sz="1400" dirty="0" err="1">
                <a:cs typeface="Arial" pitchFamily="34" charset="0"/>
              </a:rPr>
              <a:t>đoán</a:t>
            </a:r>
            <a:r>
              <a:rPr lang="en-US" sz="1400" dirty="0">
                <a:cs typeface="Arial" pitchFamily="34" charset="0"/>
              </a:rPr>
              <a:t> </a:t>
            </a:r>
            <a:r>
              <a:rPr lang="en-US" sz="1400" dirty="0" err="1">
                <a:cs typeface="Arial" pitchFamily="34" charset="0"/>
              </a:rPr>
              <a:t>các</a:t>
            </a:r>
            <a:r>
              <a:rPr lang="en-US" sz="1400" dirty="0">
                <a:cs typeface="Arial" pitchFamily="34" charset="0"/>
              </a:rPr>
              <a:t> </a:t>
            </a:r>
            <a:r>
              <a:rPr lang="en-US" sz="1400" dirty="0" err="1">
                <a:cs typeface="Arial" pitchFamily="34" charset="0"/>
              </a:rPr>
              <a:t>kí</a:t>
            </a:r>
            <a:r>
              <a:rPr lang="en-US" sz="1400" dirty="0">
                <a:cs typeface="Arial" pitchFamily="34" charset="0"/>
              </a:rPr>
              <a:t> </a:t>
            </a:r>
            <a:r>
              <a:rPr lang="en-US" sz="1400" dirty="0" err="1">
                <a:cs typeface="Arial" pitchFamily="34" charset="0"/>
              </a:rPr>
              <a:t>tự</a:t>
            </a:r>
            <a:r>
              <a:rPr lang="en-US" sz="1400" dirty="0">
                <a:cs typeface="Arial" pitchFamily="34" charset="0"/>
              </a:rPr>
              <a:t> </a:t>
            </a:r>
            <a:r>
              <a:rPr lang="en-US" sz="1400" dirty="0" err="1">
                <a:cs typeface="Arial" pitchFamily="34" charset="0"/>
              </a:rPr>
              <a:t>từ</a:t>
            </a:r>
            <a:r>
              <a:rPr lang="en-US" sz="1400" dirty="0">
                <a:cs typeface="Arial" pitchFamily="34" charset="0"/>
              </a:rPr>
              <a:t> </a:t>
            </a:r>
            <a:r>
              <a:rPr lang="en-US" sz="1400" dirty="0" err="1">
                <a:cs typeface="Arial" pitchFamily="34" charset="0"/>
              </a:rPr>
              <a:t>mỗi</a:t>
            </a:r>
            <a:r>
              <a:rPr lang="en-US" sz="1400" dirty="0">
                <a:cs typeface="Arial" pitchFamily="34" charset="0"/>
              </a:rPr>
              <a:t> Feature </a:t>
            </a:r>
            <a:br>
              <a:rPr lang="en-US" sz="1400" dirty="0">
                <a:cs typeface="Arial" pitchFamily="34" charset="0"/>
              </a:rPr>
            </a:br>
            <a:r>
              <a:rPr lang="en-US" sz="1400" dirty="0">
                <a:cs typeface="Arial" pitchFamily="34" charset="0"/>
              </a:rPr>
              <a:t>Vector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cs typeface="Arial" pitchFamily="34" charset="0"/>
              </a:rPr>
              <a:t>Lớp</a:t>
            </a:r>
            <a:r>
              <a:rPr lang="en-US" sz="1400" dirty="0">
                <a:cs typeface="Arial" pitchFamily="34" charset="0"/>
              </a:rPr>
              <a:t> </a:t>
            </a:r>
            <a:r>
              <a:rPr lang="en-US" sz="1400" dirty="0" err="1">
                <a:cs typeface="Arial" pitchFamily="34" charset="0"/>
              </a:rPr>
              <a:t>phiên</a:t>
            </a:r>
            <a:r>
              <a:rPr lang="en-US" sz="1400" dirty="0">
                <a:cs typeface="Arial" pitchFamily="34" charset="0"/>
              </a:rPr>
              <a:t> </a:t>
            </a:r>
            <a:r>
              <a:rPr lang="en-US" sz="1400" dirty="0" err="1">
                <a:cs typeface="Arial" pitchFamily="34" charset="0"/>
              </a:rPr>
              <a:t>mã</a:t>
            </a:r>
            <a:r>
              <a:rPr lang="en-US" sz="1400" dirty="0">
                <a:cs typeface="Arial" pitchFamily="34" charset="0"/>
              </a:rPr>
              <a:t> </a:t>
            </a:r>
            <a:r>
              <a:rPr lang="en-US" sz="1400" dirty="0" err="1">
                <a:cs typeface="Arial" pitchFamily="34" charset="0"/>
              </a:rPr>
              <a:t>giúp</a:t>
            </a:r>
            <a:r>
              <a:rPr lang="en-US" sz="1400" dirty="0">
                <a:cs typeface="Arial" pitchFamily="34" charset="0"/>
              </a:rPr>
              <a:t> </a:t>
            </a:r>
            <a:r>
              <a:rPr lang="en-US" sz="1400" dirty="0" err="1">
                <a:cs typeface="Arial" pitchFamily="34" charset="0"/>
              </a:rPr>
              <a:t>chuyển</a:t>
            </a:r>
            <a:r>
              <a:rPr lang="en-US" sz="1400" dirty="0">
                <a:cs typeface="Arial" pitchFamily="34" charset="0"/>
              </a:rPr>
              <a:t> </a:t>
            </a:r>
            <a:r>
              <a:rPr lang="en-US" sz="1400" dirty="0" err="1">
                <a:cs typeface="Arial" pitchFamily="34" charset="0"/>
              </a:rPr>
              <a:t>đổi</a:t>
            </a:r>
            <a:r>
              <a:rPr lang="en-US" sz="1400" dirty="0">
                <a:cs typeface="Arial" pitchFamily="34" charset="0"/>
              </a:rPr>
              <a:t> </a:t>
            </a:r>
            <a:r>
              <a:rPr lang="en-US" sz="1400" dirty="0" err="1">
                <a:cs typeface="Arial" pitchFamily="34" charset="0"/>
              </a:rPr>
              <a:t>mỗi</a:t>
            </a:r>
            <a:r>
              <a:rPr lang="en-US" sz="1400" dirty="0">
                <a:cs typeface="Arial" pitchFamily="34" charset="0"/>
              </a:rPr>
              <a:t> </a:t>
            </a:r>
            <a:r>
              <a:rPr lang="en-US" sz="1400" dirty="0" err="1">
                <a:cs typeface="Arial" pitchFamily="34" charset="0"/>
              </a:rPr>
              <a:t>khung</a:t>
            </a:r>
            <a:r>
              <a:rPr lang="en-US" sz="1400" dirty="0">
                <a:cs typeface="Arial" pitchFamily="34" charset="0"/>
              </a:rPr>
              <a:t> </a:t>
            </a:r>
            <a:r>
              <a:rPr lang="en-US" sz="1400" dirty="0" err="1">
                <a:cs typeface="Arial" pitchFamily="34" charset="0"/>
              </a:rPr>
              <a:t>hình</a:t>
            </a:r>
            <a:r>
              <a:rPr lang="en-US" sz="1400" dirty="0">
                <a:cs typeface="Arial" pitchFamily="34" charset="0"/>
              </a:rPr>
              <a:t> </a:t>
            </a:r>
            <a:r>
              <a:rPr lang="en-US" sz="1400" dirty="0" err="1">
                <a:cs typeface="Arial" pitchFamily="34" charset="0"/>
              </a:rPr>
              <a:t>thành</a:t>
            </a:r>
            <a:r>
              <a:rPr lang="en-US" sz="1400" dirty="0">
                <a:cs typeface="Arial" pitchFamily="34" charset="0"/>
              </a:rPr>
              <a:t> </a:t>
            </a:r>
            <a:r>
              <a:rPr lang="en-US" sz="1400" dirty="0" err="1">
                <a:cs typeface="Arial" pitchFamily="34" charset="0"/>
              </a:rPr>
              <a:t>chuỗi</a:t>
            </a:r>
            <a:r>
              <a:rPr lang="en-US" sz="1400" dirty="0">
                <a:cs typeface="Arial" pitchFamily="34" charset="0"/>
              </a:rPr>
              <a:t> </a:t>
            </a:r>
            <a:r>
              <a:rPr lang="en-US" sz="1400" dirty="0" err="1">
                <a:cs typeface="Arial" pitchFamily="34" charset="0"/>
              </a:rPr>
              <a:t>kết</a:t>
            </a:r>
            <a:r>
              <a:rPr lang="en-US" sz="1400" dirty="0">
                <a:cs typeface="Arial" pitchFamily="34" charset="0"/>
              </a:rPr>
              <a:t> </a:t>
            </a:r>
            <a:r>
              <a:rPr lang="en-US" sz="1400" dirty="0" err="1">
                <a:cs typeface="Arial" pitchFamily="34" charset="0"/>
              </a:rPr>
              <a:t>quả</a:t>
            </a:r>
            <a:r>
              <a:rPr lang="en-US" sz="1400" dirty="0">
                <a:cs typeface="Arial" pitchFamily="34" charset="0"/>
              </a:rPr>
              <a:t> </a:t>
            </a:r>
            <a:r>
              <a:rPr lang="en-US" sz="1400" dirty="0" err="1">
                <a:cs typeface="Arial" pitchFamily="34" charset="0"/>
              </a:rPr>
              <a:t>cuối</a:t>
            </a:r>
            <a:r>
              <a:rPr lang="en-US" sz="1400" dirty="0">
                <a:cs typeface="Arial" pitchFamily="34" charset="0"/>
              </a:rPr>
              <a:t> </a:t>
            </a:r>
            <a:r>
              <a:rPr lang="en-US" sz="1400" dirty="0" err="1">
                <a:cs typeface="Arial" pitchFamily="34" charset="0"/>
              </a:rPr>
              <a:t>cùng</a:t>
            </a:r>
            <a:r>
              <a:rPr lang="en-US" sz="1400" dirty="0">
                <a:cs typeface="Arial" pitchFamily="34" charset="0"/>
              </a:rPr>
              <a:t> </a:t>
            </a:r>
            <a:endParaRPr lang="en-US" altLang="ko-KR" sz="1400" dirty="0">
              <a:cs typeface="Arial" pitchFamily="34" charset="0"/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5039543" y="1710536"/>
            <a:ext cx="4104457" cy="2880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 err="1">
                <a:cs typeface="Arial" pitchFamily="34" charset="0"/>
              </a:rPr>
              <a:t>Mô</a:t>
            </a:r>
            <a:r>
              <a:rPr lang="en-US" altLang="ko-KR" sz="1600" dirty="0">
                <a:cs typeface="Arial" pitchFamily="34" charset="0"/>
              </a:rPr>
              <a:t> </a:t>
            </a:r>
            <a:r>
              <a:rPr lang="en-US" altLang="ko-KR" sz="1600" dirty="0" err="1">
                <a:cs typeface="Arial" pitchFamily="34" charset="0"/>
              </a:rPr>
              <a:t>hình</a:t>
            </a:r>
            <a:r>
              <a:rPr lang="en-US" altLang="ko-KR" sz="1600" dirty="0">
                <a:cs typeface="Arial" pitchFamily="34" charset="0"/>
              </a:rPr>
              <a:t> </a:t>
            </a:r>
            <a:r>
              <a:rPr lang="en-US" altLang="ko-KR" sz="1600" dirty="0" err="1">
                <a:cs typeface="Arial" pitchFamily="34" charset="0"/>
              </a:rPr>
              <a:t>mạng</a:t>
            </a:r>
            <a:r>
              <a:rPr lang="en-US" altLang="ko-KR" sz="1600" dirty="0">
                <a:cs typeface="Arial" pitchFamily="34" charset="0"/>
              </a:rPr>
              <a:t> </a:t>
            </a:r>
            <a:r>
              <a:rPr lang="en-US" altLang="ko-KR" sz="1600" dirty="0">
                <a:solidFill>
                  <a:srgbClr val="32AEB8"/>
                </a:solidFill>
                <a:cs typeface="Arial" pitchFamily="34" charset="0"/>
              </a:rPr>
              <a:t>CRNN</a:t>
            </a:r>
            <a:r>
              <a:rPr lang="en-US" altLang="ko-KR" sz="1600" dirty="0">
                <a:cs typeface="Arial" pitchFamily="34" charset="0"/>
              </a:rPr>
              <a:t> </a:t>
            </a:r>
            <a:r>
              <a:rPr lang="en-US" altLang="ko-KR" sz="1600" dirty="0" err="1">
                <a:cs typeface="Arial" pitchFamily="34" charset="0"/>
              </a:rPr>
              <a:t>kết</a:t>
            </a:r>
            <a:r>
              <a:rPr lang="en-US" altLang="ko-KR" sz="1600" dirty="0">
                <a:cs typeface="Arial" pitchFamily="34" charset="0"/>
              </a:rPr>
              <a:t> </a:t>
            </a:r>
            <a:r>
              <a:rPr lang="en-US" altLang="ko-KR" sz="1600" dirty="0" err="1">
                <a:cs typeface="Arial" pitchFamily="34" charset="0"/>
              </a:rPr>
              <a:t>hợp</a:t>
            </a:r>
            <a:r>
              <a:rPr lang="en-US" altLang="ko-KR" sz="1600" dirty="0">
                <a:cs typeface="Arial" pitchFamily="34" charset="0"/>
              </a:rPr>
              <a:t> </a:t>
            </a:r>
            <a:r>
              <a:rPr lang="en-US" altLang="ko-KR" sz="1600" dirty="0">
                <a:solidFill>
                  <a:srgbClr val="32AEB8"/>
                </a:solidFill>
                <a:cs typeface="Arial" pitchFamily="34" charset="0"/>
              </a:rPr>
              <a:t>CTC loss</a:t>
            </a:r>
            <a:endParaRPr lang="ko-KR" altLang="en-US" sz="1600" dirty="0">
              <a:solidFill>
                <a:srgbClr val="32AEB8"/>
              </a:solidFill>
              <a:cs typeface="Arial" pitchFamily="34" charset="0"/>
            </a:endParaRPr>
          </a:p>
        </p:txBody>
      </p:sp>
      <p:pic>
        <p:nvPicPr>
          <p:cNvPr id="11" name="Content Placeholder 3"/>
          <p:cNvPicPr/>
          <p:nvPr/>
        </p:nvPicPr>
        <p:blipFill>
          <a:blip r:embed="rId2"/>
          <a:stretch>
            <a:fillRect/>
          </a:stretch>
        </p:blipFill>
        <p:spPr>
          <a:xfrm>
            <a:off x="179512" y="0"/>
            <a:ext cx="4176464" cy="454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9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858629" y="86688"/>
            <a:ext cx="5724128" cy="576064"/>
          </a:xfrm>
        </p:spPr>
        <p:txBody>
          <a:bodyPr/>
          <a:lstStyle/>
          <a:p>
            <a:r>
              <a:rPr lang="en-US" altLang="ko-KR" sz="2400" b="1" dirty="0" err="1">
                <a:solidFill>
                  <a:schemeClr val="tx1"/>
                </a:solidFill>
              </a:rPr>
              <a:t>Hàm</a:t>
            </a:r>
            <a:r>
              <a:rPr lang="en-US" altLang="ko-KR" sz="2400" b="1" dirty="0">
                <a:solidFill>
                  <a:schemeClr val="tx1"/>
                </a:solidFill>
              </a:rPr>
              <a:t> </a:t>
            </a:r>
            <a:r>
              <a:rPr lang="en-US" altLang="ko-KR" sz="2400" b="1" dirty="0" err="1">
                <a:solidFill>
                  <a:schemeClr val="tx1"/>
                </a:solidFill>
              </a:rPr>
              <a:t>mất</a:t>
            </a:r>
            <a:r>
              <a:rPr lang="en-US" altLang="ko-KR" sz="2400" b="1" dirty="0">
                <a:solidFill>
                  <a:schemeClr val="tx1"/>
                </a:solidFill>
              </a:rPr>
              <a:t> </a:t>
            </a:r>
            <a:r>
              <a:rPr lang="en-US" altLang="ko-KR" sz="2400" b="1" dirty="0" err="1">
                <a:solidFill>
                  <a:schemeClr val="tx1"/>
                </a:solidFill>
              </a:rPr>
              <a:t>mát</a:t>
            </a:r>
            <a:r>
              <a:rPr lang="en-US" altLang="ko-KR" sz="2400" b="1" dirty="0">
                <a:solidFill>
                  <a:schemeClr val="tx1"/>
                </a:solidFill>
              </a:rPr>
              <a:t> CTC Loss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71437" y="1011638"/>
            <a:ext cx="3667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Alignment </a:t>
            </a:r>
            <a:r>
              <a:rPr lang="en-US" sz="1400" dirty="0" err="1"/>
              <a:t>đúng</a:t>
            </a:r>
            <a:r>
              <a:rPr lang="en-US" sz="1400" dirty="0"/>
              <a:t> </a:t>
            </a:r>
            <a:r>
              <a:rPr lang="en-US" sz="1400" dirty="0" err="1"/>
              <a:t>của</a:t>
            </a:r>
            <a:r>
              <a:rPr lang="en-US" sz="1400" dirty="0"/>
              <a:t> </a:t>
            </a:r>
            <a:r>
              <a:rPr lang="en-US" sz="1400" dirty="0" smtClean="0"/>
              <a:t>Ground </a:t>
            </a:r>
            <a:r>
              <a:rPr lang="en-US" sz="1400" dirty="0"/>
              <a:t>Truth sun </a:t>
            </a:r>
            <a:r>
              <a:rPr lang="en-US" sz="1400" dirty="0" err="1"/>
              <a:t>là</a:t>
            </a:r>
            <a:r>
              <a:rPr lang="en-US" sz="1400" dirty="0"/>
              <a:t>:  </a:t>
            </a:r>
          </a:p>
          <a:p>
            <a:r>
              <a:rPr lang="en-US" sz="1400" dirty="0" smtClean="0"/>
              <a:t>-</a:t>
            </a:r>
            <a:r>
              <a:rPr lang="en-US" sz="1400" dirty="0"/>
              <a:t>sun, s-un, </a:t>
            </a:r>
            <a:r>
              <a:rPr lang="en-US" sz="1400" dirty="0" err="1"/>
              <a:t>su</a:t>
            </a:r>
            <a:r>
              <a:rPr lang="en-US" sz="1400" dirty="0"/>
              <a:t>-n, sun-, </a:t>
            </a:r>
            <a:r>
              <a:rPr lang="en-US" sz="1400" dirty="0" err="1"/>
              <a:t>suun</a:t>
            </a:r>
            <a:r>
              <a:rPr lang="en-US" sz="1400" dirty="0"/>
              <a:t>, </a:t>
            </a:r>
            <a:r>
              <a:rPr lang="en-US" sz="1400" dirty="0" err="1"/>
              <a:t>ssun</a:t>
            </a:r>
            <a:r>
              <a:rPr lang="en-US" sz="1400" dirty="0"/>
              <a:t>, </a:t>
            </a:r>
            <a:r>
              <a:rPr lang="en-US" sz="1400" dirty="0" err="1"/>
              <a:t>sunn</a:t>
            </a:r>
            <a:endParaRPr lang="ko-KR" altLang="en-US" sz="1400" dirty="0">
              <a:cs typeface="Arial" pitchFamily="34" charset="0"/>
            </a:endParaRPr>
          </a:p>
        </p:txBody>
      </p:sp>
      <p:sp>
        <p:nvSpPr>
          <p:cNvPr id="27" name="Left Arrow 11"/>
          <p:cNvSpPr/>
          <p:nvPr/>
        </p:nvSpPr>
        <p:spPr>
          <a:xfrm rot="10800000">
            <a:off x="78829" y="1110864"/>
            <a:ext cx="3989450" cy="894796"/>
          </a:xfrm>
          <a:custGeom>
            <a:avLst/>
            <a:gdLst/>
            <a:ahLst/>
            <a:cxnLst/>
            <a:rect l="l" t="t" r="r" b="b"/>
            <a:pathLst>
              <a:path w="4312380" h="894796">
                <a:moveTo>
                  <a:pt x="4312380" y="117603"/>
                </a:moveTo>
                <a:lnTo>
                  <a:pt x="4140261" y="777193"/>
                </a:lnTo>
                <a:lnTo>
                  <a:pt x="497381" y="777193"/>
                </a:lnTo>
                <a:lnTo>
                  <a:pt x="497381" y="894796"/>
                </a:lnTo>
                <a:lnTo>
                  <a:pt x="0" y="447398"/>
                </a:lnTo>
                <a:lnTo>
                  <a:pt x="497381" y="0"/>
                </a:lnTo>
                <a:lnTo>
                  <a:pt x="497381" y="11760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2" name="Group 31"/>
          <p:cNvGrpSpPr/>
          <p:nvPr/>
        </p:nvGrpSpPr>
        <p:grpSpPr>
          <a:xfrm rot="21592933">
            <a:off x="689165" y="1362999"/>
            <a:ext cx="3119462" cy="414926"/>
            <a:chOff x="803640" y="3381162"/>
            <a:chExt cx="2560901" cy="500318"/>
          </a:xfrm>
        </p:grpSpPr>
        <p:sp>
          <p:nvSpPr>
            <p:cNvPr id="33" name="TextBox 32"/>
            <p:cNvSpPr txBox="1"/>
            <p:nvPr/>
          </p:nvSpPr>
          <p:spPr>
            <a:xfrm>
              <a:off x="803640" y="3604481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04884" y="3381162"/>
              <a:ext cx="205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Lý</a:t>
              </a:r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 do </a:t>
              </a:r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chọn</a:t>
              </a:r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lựa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5" name="Left Arrow 17"/>
          <p:cNvSpPr/>
          <p:nvPr/>
        </p:nvSpPr>
        <p:spPr>
          <a:xfrm rot="10800000">
            <a:off x="78494" y="2063587"/>
            <a:ext cx="3989450" cy="894796"/>
          </a:xfrm>
          <a:custGeom>
            <a:avLst/>
            <a:gdLst/>
            <a:ahLst/>
            <a:cxnLst/>
            <a:rect l="l" t="t" r="r" b="b"/>
            <a:pathLst>
              <a:path w="4312380" h="894796">
                <a:moveTo>
                  <a:pt x="4312380" y="117603"/>
                </a:moveTo>
                <a:lnTo>
                  <a:pt x="4140261" y="777193"/>
                </a:lnTo>
                <a:lnTo>
                  <a:pt x="497381" y="777193"/>
                </a:lnTo>
                <a:lnTo>
                  <a:pt x="497381" y="894796"/>
                </a:lnTo>
                <a:lnTo>
                  <a:pt x="0" y="447398"/>
                </a:lnTo>
                <a:lnTo>
                  <a:pt x="497381" y="0"/>
                </a:lnTo>
                <a:lnTo>
                  <a:pt x="497381" y="11760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8290" y="2341708"/>
            <a:ext cx="3393296" cy="341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  <a:cs typeface="Arial" pitchFamily="34" charset="0"/>
              </a:rPr>
              <a:t>Mã</a:t>
            </a: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cs typeface="Arial" pitchFamily="34" charset="0"/>
              </a:rPr>
              <a:t>hóa</a:t>
            </a: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cs typeface="Arial" pitchFamily="34" charset="0"/>
              </a:rPr>
              <a:t>nhãn</a:t>
            </a: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cs typeface="Arial" pitchFamily="34" charset="0"/>
              </a:rPr>
              <a:t>dữ</a:t>
            </a: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cs typeface="Arial" pitchFamily="34" charset="0"/>
              </a:rPr>
              <a:t>liệu</a:t>
            </a: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cs typeface="Arial" pitchFamily="34" charset="0"/>
              </a:rPr>
              <a:t>huấn</a:t>
            </a: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cs typeface="Arial" pitchFamily="34" charset="0"/>
              </a:rPr>
              <a:t>luyện</a:t>
            </a: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 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Left Arrow 27"/>
          <p:cNvSpPr/>
          <p:nvPr/>
        </p:nvSpPr>
        <p:spPr>
          <a:xfrm rot="10800000">
            <a:off x="78494" y="3031306"/>
            <a:ext cx="3989450" cy="894796"/>
          </a:xfrm>
          <a:custGeom>
            <a:avLst/>
            <a:gdLst/>
            <a:ahLst/>
            <a:cxnLst/>
            <a:rect l="l" t="t" r="r" b="b"/>
            <a:pathLst>
              <a:path w="4312380" h="894796">
                <a:moveTo>
                  <a:pt x="4312380" y="117603"/>
                </a:moveTo>
                <a:lnTo>
                  <a:pt x="4140261" y="777193"/>
                </a:lnTo>
                <a:lnTo>
                  <a:pt x="497381" y="777193"/>
                </a:lnTo>
                <a:lnTo>
                  <a:pt x="497381" y="894796"/>
                </a:lnTo>
                <a:lnTo>
                  <a:pt x="0" y="447398"/>
                </a:lnTo>
                <a:lnTo>
                  <a:pt x="497381" y="0"/>
                </a:lnTo>
                <a:lnTo>
                  <a:pt x="497381" y="11760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 rot="21584410">
            <a:off x="1164345" y="3278805"/>
            <a:ext cx="20341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b="1" dirty="0" err="1">
                <a:solidFill>
                  <a:schemeClr val="bg1"/>
                </a:solidFill>
                <a:cs typeface="Arial" pitchFamily="34" charset="0"/>
              </a:rPr>
              <a:t>Giải</a:t>
            </a: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cs typeface="Arial" pitchFamily="34" charset="0"/>
              </a:rPr>
              <a:t>mã</a:t>
            </a: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cs typeface="Arial" pitchFamily="34" charset="0"/>
              </a:rPr>
              <a:t>văn</a:t>
            </a:r>
            <a:r>
              <a:rPr lang="en-US" sz="16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cs typeface="Arial" pitchFamily="34" charset="0"/>
              </a:rPr>
              <a:t>bản</a:t>
            </a:r>
            <a:endParaRPr 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7" name="Picture 46" descr="https://pbcquoc.github.io/images/ocr_ctc_loss_calc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565" y="1558262"/>
            <a:ext cx="4686518" cy="273319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6203847" y="4291455"/>
            <a:ext cx="13821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p('sun') = ?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7374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AE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2773</TotalTime>
  <Words>1488</Words>
  <Application>Microsoft Office PowerPoint</Application>
  <PresentationFormat>On-screen Show (16:9)</PresentationFormat>
  <Paragraphs>244</Paragraphs>
  <Slides>33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맑은 고딕</vt:lpstr>
      <vt:lpstr>Arial</vt:lpstr>
      <vt:lpstr>Arial Unicode MS</vt:lpstr>
      <vt:lpstr>Calibri</vt:lpstr>
      <vt:lpstr>Times New Roman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Admin</cp:lastModifiedBy>
  <cp:revision>255</cp:revision>
  <dcterms:created xsi:type="dcterms:W3CDTF">2016-12-05T23:26:54Z</dcterms:created>
  <dcterms:modified xsi:type="dcterms:W3CDTF">2022-01-12T02:19:18Z</dcterms:modified>
</cp:coreProperties>
</file>